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1" r:id="rId5"/>
    <p:sldId id="269" r:id="rId6"/>
    <p:sldId id="267" r:id="rId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65CACA-C3C9-4AC8-8FA1-CBC79BC68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ED189B6A-AEB8-42CD-9CF9-3A9CFAE4E3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50045A2-E58A-4A3F-915C-A2EFC289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8385-6424-4022-92F6-365F25B3CBBA}" type="datetimeFigureOut">
              <a:rPr lang="it-IT" smtClean="0"/>
              <a:t>03/12/2023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E66377A-93E5-4F9E-84A4-876FDFD42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DD7FE42-4954-4768-921B-316AC6699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21E7-5BBA-4D02-8A09-B662B1E6A0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3138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BA9D60-9BF8-4D29-9780-90B9C94E79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E7CC611-B820-4DF5-9E89-9486FAF127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C75BE63-5322-4B0B-B9C2-E9780A9F5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8385-6424-4022-92F6-365F25B3CBBA}" type="datetimeFigureOut">
              <a:rPr lang="it-IT" smtClean="0"/>
              <a:t>03/12/2023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623A48E-6780-4DB5-90FE-5E0B566F7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56EFD54-D9D3-49CA-B8FC-952D1533B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21E7-5BBA-4D02-8A09-B662B1E6A0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3775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FD6528F-0D1C-4736-A8D6-7C73E635DE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9EC3689-4390-4D98-82B7-704082EF79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2269ED9-0003-4A41-B59C-5996834F0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8385-6424-4022-92F6-365F25B3CBBA}" type="datetimeFigureOut">
              <a:rPr lang="it-IT" smtClean="0"/>
              <a:t>03/12/2023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7DF790C-C090-4B97-BDB3-9AA38EF3B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B9BA9B9-3487-4E27-B688-0BC275F92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21E7-5BBA-4D02-8A09-B662B1E6A0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0604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4BE6E6-688A-4487-A9B1-AEE42192A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68E2599-623E-41C1-B400-684A6FB0C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FE93699-6475-41BC-A486-3A3246655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8385-6424-4022-92F6-365F25B3CBBA}" type="datetimeFigureOut">
              <a:rPr lang="it-IT" smtClean="0"/>
              <a:t>03/12/2023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BBC4732-9D96-4738-8094-583B2F41D2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AEDD9E-287D-4C94-8A06-0FB3359FD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21E7-5BBA-4D02-8A09-B662B1E6A0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156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79DF5F-2EDE-4F1D-9E5A-15457FD5DA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1294F45-75A5-4595-BCD5-11AE76A80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EE0FA30-4608-4E80-9BDC-9EC273667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8385-6424-4022-92F6-365F25B3CBBA}" type="datetimeFigureOut">
              <a:rPr lang="it-IT" smtClean="0"/>
              <a:t>03/12/2023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4F0605-E2B5-46E6-A470-897F5B8C1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BE40048-B1F0-42AB-8EBE-23F1F468E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21E7-5BBA-4D02-8A09-B662B1E6A0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5028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B06257D-FAE1-4D76-95F9-E882679B6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3F19D52-6D09-4E8B-814E-AC31D83039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203A32B-C522-4E29-81DA-ACE131DAC4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3990FF6-686E-45C9-AA95-F84A1E9F4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8385-6424-4022-92F6-365F25B3CBBA}" type="datetimeFigureOut">
              <a:rPr lang="it-IT" smtClean="0"/>
              <a:t>03/12/2023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4210CD1-5C82-4740-86D7-12E54B930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D479723-7564-42CA-9C36-134B72E89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21E7-5BBA-4D02-8A09-B662B1E6A0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4992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839C11-F6D9-421F-A0C2-2AC03EA1C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FD4BA1E-A44A-4501-933A-0F313585D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D36A479-3882-4D1A-BB25-B42B172EE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4B96306-5CCD-4D5C-868F-D901BF6438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FB94A60-2E3D-4ACB-95A6-553C1EFB93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9C239278-141C-40AB-8B11-275B9E0B7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8385-6424-4022-92F6-365F25B3CBBA}" type="datetimeFigureOut">
              <a:rPr lang="it-IT" smtClean="0"/>
              <a:t>03/12/2023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2144DDC-026D-4F99-88F0-4750064A4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53FBB0B-737A-4563-B023-C4A15D460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21E7-5BBA-4D02-8A09-B662B1E6A0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4917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8311EA8-424F-47F1-9163-84ADA3E4A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163DE7A-2B36-4219-AB31-89A9011FF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8385-6424-4022-92F6-365F25B3CBBA}" type="datetimeFigureOut">
              <a:rPr lang="it-IT" smtClean="0"/>
              <a:t>03/12/2023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D5121D42-0015-44E9-A7F5-7947E25EB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AA5DE2B4-AB58-46CF-B18C-1652DD7C8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21E7-5BBA-4D02-8A09-B662B1E6A0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1695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3605ECA-811E-44D7-B4AD-EC4E3E9DE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8385-6424-4022-92F6-365F25B3CBBA}" type="datetimeFigureOut">
              <a:rPr lang="it-IT" smtClean="0"/>
              <a:t>03/12/2023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041EEEF-DEC2-481F-8615-20C1F7928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E66D0D9-5511-4148-8330-A9D2EB790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21E7-5BBA-4D02-8A09-B662B1E6A0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8234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8AD69A-D2C2-4F0B-81A8-D9FAFDFB5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B2AA3A-0D8A-44A4-820E-CA157936D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340662F-28DB-44B0-9970-8E6C67B839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A64CFCD-9459-4D09-A537-CDD853D8D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8385-6424-4022-92F6-365F25B3CBBA}" type="datetimeFigureOut">
              <a:rPr lang="it-IT" smtClean="0"/>
              <a:t>03/12/2023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B2F8E25-9440-46E6-9215-5EB6D1D32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AD20210-C333-4BC6-81F1-F4572E3CE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21E7-5BBA-4D02-8A09-B662B1E6A0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4203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319A7DD-0A9B-40C3-A604-6EAEEADD4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1773E301-53F7-4248-B0B8-A313F33D83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9E4199F-BEB7-4FEC-8DC7-FFD42EE570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C9B6B62-57DB-4EA2-A371-A204E2CF7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8385-6424-4022-92F6-365F25B3CBBA}" type="datetimeFigureOut">
              <a:rPr lang="it-IT" smtClean="0"/>
              <a:t>03/12/2023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8243565-4FFB-4828-90D0-3951B8359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41C6698-377C-437D-A4D7-1A71A69B5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B21E7-5BBA-4D02-8A09-B662B1E6A0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8835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AF9C2788-B501-4083-8306-8F0E9FD33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693EF72-80CF-4C8E-A9CB-99B7D39A6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4F91840-AC3C-46C1-BF9B-64DCF753BF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228385-6424-4022-92F6-365F25B3CBBA}" type="datetimeFigureOut">
              <a:rPr lang="it-IT" smtClean="0"/>
              <a:t>03/12/2023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EEE9292-9442-4A37-8249-9B0F189B1C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6E74AA-49F0-4FBE-BEDB-903CEBFBF9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B21E7-5BBA-4D02-8A09-B662B1E6A0A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131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D01D606-FEAE-4719-AD23-CFB68FB0AB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Lingua e cultura nella didattica del greco antico: due obiettivi (in)conciliabili?</a:t>
            </a:r>
            <a:br>
              <a:rPr lang="it-IT" sz="40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it-IT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Fabio Roscalla</a:t>
            </a:r>
            <a:endParaRPr lang="it-IT" sz="28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118FC78-2E1C-4143-A602-B8B83A4DA6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210261" cy="1627394"/>
          </a:xfrm>
        </p:spPr>
        <p:txBody>
          <a:bodyPr/>
          <a:lstStyle/>
          <a:p>
            <a:r>
              <a:rPr lang="it-IT" dirty="0"/>
              <a:t>Roma CUG 15 dicembre 2023</a:t>
            </a:r>
          </a:p>
        </p:txBody>
      </p:sp>
    </p:spTree>
    <p:extLst>
      <p:ext uri="{BB962C8B-B14F-4D97-AF65-F5344CB8AC3E}">
        <p14:creationId xmlns:p14="http://schemas.microsoft.com/office/powerpoint/2010/main" val="132495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E4ACB89-627D-C8EC-9CD2-F456DE39C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1967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459563F-59A1-F029-591D-FFFB95BCC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fontScale="77500" lnSpcReduction="20000"/>
          </a:bodyPr>
          <a:lstStyle/>
          <a:p>
            <a:pPr marL="324000" lvl="0" indent="-324000" algn="just">
              <a:lnSpc>
                <a:spcPct val="170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it-IT" sz="2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 studio del greco sarà nella scuola di domani </a:t>
            </a:r>
            <a:r>
              <a:rPr lang="it-IT" sz="23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opzionale</a:t>
            </a:r>
            <a:r>
              <a:rPr lang="it-IT" sz="2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ma, in ogni caso, collegato con quello del latino […].</a:t>
            </a:r>
            <a:endParaRPr lang="it-IT" sz="2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4000" lvl="0" indent="-324000" algn="just">
              <a:lnSpc>
                <a:spcPct val="170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it-IT" sz="2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L’inizio dello studio del greco dovrà aversi subito, con l’inizio del biennio e con </a:t>
            </a:r>
            <a:r>
              <a:rPr lang="it-IT" sz="23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orario adeguato</a:t>
            </a:r>
            <a:r>
              <a:rPr lang="it-IT" sz="2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it-IT" sz="2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4000" lvl="0" indent="-324000" algn="just">
              <a:lnSpc>
                <a:spcPct val="170000"/>
              </a:lnSpc>
              <a:spcAft>
                <a:spcPts val="600"/>
              </a:spcAft>
              <a:buFont typeface="+mj-lt"/>
              <a:buAutoNum type="arabicParenR"/>
            </a:pPr>
            <a:r>
              <a:rPr lang="it-IT" sz="2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linee direttive dei programmi non potranno essere molto diverse dalle attuali, e </a:t>
            </a:r>
            <a:r>
              <a:rPr lang="it-IT" sz="23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saranno certo identiche per l’insegnamento linguistico</a:t>
            </a:r>
            <a:r>
              <a:rPr lang="it-IT" sz="23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[…].</a:t>
            </a:r>
            <a:endParaRPr lang="it-IT" sz="23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24000" indent="-324000" algn="just">
              <a:lnSpc>
                <a:spcPct val="170000"/>
              </a:lnSpc>
              <a:spcAft>
                <a:spcPts val="600"/>
              </a:spcAft>
              <a:buNone/>
            </a:pPr>
            <a:r>
              <a:rPr lang="it-IT" sz="2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4) La didattica del biennio deve (e dovrà) cominciare ad ispirarsi a criteri scientifici, non rifuggire dall’astrazione, anzi talvolta la cercherà di proposito. Ѐ un insegnamento, questo della grammatica greca […], che </a:t>
            </a:r>
            <a:r>
              <a:rPr lang="it-IT" sz="23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non deve volgarizzare o semplificare mai troppo</a:t>
            </a:r>
            <a:r>
              <a:rPr lang="it-IT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324000" indent="-324000" algn="just">
              <a:lnSpc>
                <a:spcPct val="150000"/>
              </a:lnSpc>
              <a:spcAft>
                <a:spcPts val="600"/>
              </a:spcAft>
              <a:buNone/>
            </a:pPr>
            <a:r>
              <a:rPr lang="it-IT" sz="2400" dirty="0">
                <a:latin typeface="Times New Roman" panose="02020603050405020304" pitchFamily="18" charset="0"/>
              </a:rPr>
              <a:t>    Pieraccioni-Santoro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410359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A11EA6-509B-A65F-C59A-3B22155F4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Oggi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9492A8-E29E-2C7E-CDF7-80E7FB0D9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740"/>
            <a:ext cx="10515600" cy="5400260"/>
          </a:xfrm>
        </p:spPr>
        <p:txBody>
          <a:bodyPr numCol="1">
            <a:noAutofit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Dalle </a:t>
            </a:r>
            <a:r>
              <a:rPr lang="it-IT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Indicazioni nazionali riguardanti gli obiettivi specifici di apprendimento</a:t>
            </a:r>
            <a:r>
              <a:rPr lang="it-IT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 la lingua:</a:t>
            </a:r>
            <a:endParaRPr lang="it-IT" sz="16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«Al termine del percorso del quinquennio lo studente è in </a:t>
            </a:r>
            <a:r>
              <a:rPr lang="it-IT" sz="1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grado di leggere, comprendere e tradurre testi d’autore di vario genere e di diverso argomento</a:t>
            </a:r>
            <a:r>
              <a:rPr lang="it-IT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[…] Pratica la </a:t>
            </a:r>
            <a:r>
              <a:rPr lang="it-IT" sz="1600" b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traduzione non come meccanico esercizio</a:t>
            </a:r>
            <a:r>
              <a:rPr lang="it-IT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 applicazione di regole, ma come strumento di conoscenza di un testo e di un autore […]» (</a:t>
            </a:r>
            <a:r>
              <a:rPr lang="it-IT" sz="1600" i="1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Indicazioni nazionali</a:t>
            </a:r>
            <a:r>
              <a:rPr lang="it-IT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p. 201 grassetto mio).</a:t>
            </a:r>
            <a:endParaRPr lang="it-IT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it-IT" sz="1600" kern="1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 la cultura:</a:t>
            </a:r>
            <a:endParaRPr lang="it-IT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8000" indent="0" algn="just">
              <a:lnSpc>
                <a:spcPct val="160000"/>
              </a:lnSpc>
              <a:buNone/>
            </a:pPr>
            <a:r>
              <a:rPr lang="it-IT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«Al termine del quinquennio lo studente </a:t>
            </a:r>
            <a:r>
              <a:rPr lang="it-IT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conosce</a:t>
            </a:r>
            <a:r>
              <a:rPr lang="it-IT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[…] i testi fondamentali del patrimonio letterario greco, considerato nel suo formarsi storico e nelle sue relazioni con le letterature europee; comprende […] la specificità e complessità del fenomeno letterario antico come espressione di civiltà e cultura. Sa cogliere […] i tratti più significativi del mondo greco, nel complesso dei suoi aspetti </a:t>
            </a:r>
            <a:r>
              <a:rPr lang="it-IT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religiosi, politici, morali ed estetici</a:t>
            </a:r>
            <a:r>
              <a:rPr lang="it-IT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Lo studente, inoltre, è in grado di </a:t>
            </a:r>
            <a:r>
              <a:rPr lang="it-IT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interpretare e commentare</a:t>
            </a:r>
            <a:r>
              <a:rPr lang="it-IT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opere </a:t>
            </a:r>
            <a:r>
              <a:rPr lang="it-IT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 prosa e in versi</a:t>
            </a:r>
            <a:r>
              <a:rPr lang="it-IT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it-IT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servendosi degli strumenti dell’analisi linguistica, stilistica, retorica e collocando le opere nel rispettivo contesto storico e culturale</a:t>
            </a:r>
            <a:r>
              <a:rPr lang="it-IT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[…]». (</a:t>
            </a:r>
            <a:r>
              <a:rPr lang="it-IT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Indicazioni nazionali</a:t>
            </a:r>
            <a:r>
              <a:rPr lang="it-IT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p. 201 grassetto mio).</a:t>
            </a:r>
            <a:endParaRPr lang="it-IT" sz="1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347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16F942-CD6D-49FD-A374-ABD29AA5B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Chi ben inizia…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CFB7DA-182C-4158-9C90-8F1795817F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721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it-IT" sz="4400" dirty="0"/>
              <a:t>Costruire una storia culturale insegnando la lingua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it-IT" sz="4400" dirty="0"/>
              <a:t>1. L’alfabeto</a:t>
            </a:r>
          </a:p>
          <a:p>
            <a:pPr>
              <a:lnSpc>
                <a:spcPct val="100000"/>
              </a:lnSpc>
            </a:pPr>
            <a:r>
              <a:rPr lang="it-IT" sz="4400" dirty="0"/>
              <a:t>I </a:t>
            </a:r>
            <a:r>
              <a:rPr lang="el-GR" sz="4400" dirty="0"/>
              <a:t>χαλινοί</a:t>
            </a:r>
            <a:endParaRPr lang="it-IT" sz="4400" dirty="0"/>
          </a:p>
          <a:p>
            <a:pPr marL="0" indent="0">
              <a:buNone/>
            </a:pPr>
            <a:r>
              <a:rPr lang="it-IT" sz="4400" dirty="0"/>
              <a:t>2. Il sistema nominale</a:t>
            </a:r>
          </a:p>
          <a:p>
            <a:r>
              <a:rPr lang="it-IT" sz="4400" dirty="0"/>
              <a:t>I nomi dei casi: solo un problema di nomenclatura?</a:t>
            </a:r>
          </a:p>
          <a:p>
            <a:r>
              <a:rPr lang="it-IT" sz="4400" dirty="0"/>
              <a:t>Un approccio graduale fondato sulla frequenza</a:t>
            </a:r>
          </a:p>
          <a:p>
            <a:pPr marL="0" indent="0">
              <a:buNone/>
            </a:pPr>
            <a:r>
              <a:rPr lang="it-IT" sz="4400" dirty="0"/>
              <a:t>3. Il sistema verbale</a:t>
            </a:r>
          </a:p>
          <a:p>
            <a:r>
              <a:rPr lang="it-IT" sz="4400" dirty="0"/>
              <a:t>Uno studio per tempi e per modi scomposti</a:t>
            </a:r>
          </a:p>
          <a:p>
            <a:r>
              <a:rPr lang="it-IT" sz="4400" dirty="0"/>
              <a:t>L’aspetto verbale.</a:t>
            </a:r>
          </a:p>
          <a:p>
            <a:endParaRPr lang="it-IT" sz="3400" dirty="0"/>
          </a:p>
          <a:p>
            <a:endParaRPr lang="it-IT" sz="3400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65409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28A05F-0EF2-EA28-27CE-E12563CDA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4400" dirty="0"/>
              <a:t>«Spezzare il ponte?»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A93D41-CE8B-76CD-4ACE-DD44DD4A84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3200" dirty="0"/>
              <a:t>«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 indubitato ormai che la scuola secondaria classica, per quanto sia la meno cattiva tra le altre,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è avviluppata da una nube di fastidio che s’affittisce sempre più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bisogni della vita e della cultura oggi si moltiplicano a danno della fermezza e della gravità necessarie alle classiche discipline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È vero questo: ma è pur vero che bisogna nelle condizioni presenti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operar presto e bene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nella scuola, e tender le mani a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più sussidi che prima si sdegnavano e drizzar la mente ad altre parentele scientifiche che prima si ignoravano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se no è meglio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spezzare il ponte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 congiunge le tradizioni secolari della nostra vita e lasciare che sull’altra riva scompariscano e si confondano le sorgenti della civiltà e della gloria nostra</a:t>
            </a:r>
            <a:r>
              <a:rPr lang="it-IT" dirty="0"/>
              <a:t>» </a:t>
            </a:r>
            <a:r>
              <a:rPr lang="it-I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(C. Marchesi 1908).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527484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8173D9-63F6-1ABA-1C7F-157F294C6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Come valutare la traduzione?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298568-C6FE-11A0-5311-7EEAD194C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«[…] per il greco, come sanno tutti gli insegnanti che hanno appena esperienza, </a:t>
            </a:r>
            <a:r>
              <a:rPr lang="it-IT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 insuccesso pur grave </a:t>
            </a:r>
            <a:r>
              <a:rPr lang="it-IT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spesso ha anche meno significato che in latino, è anche </a:t>
            </a:r>
            <a:r>
              <a:rPr lang="it-IT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meno probante di impreparazione specifica o di scarsa capacità di approfondimento da parte dell’alunno</a:t>
            </a:r>
            <a:r>
              <a:rPr lang="it-IT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it-IT" sz="320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 insuccesso, </a:t>
            </a:r>
            <a:r>
              <a:rPr lang="it-IT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 un lavoro di interpretazione nel quale l’intuito ha molta parte, può nascere da un iniziale disorientamento o </a:t>
            </a:r>
            <a:r>
              <a:rPr lang="it-IT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dall’oscurità, in quella circostanza insuperabile per l’alunno, anche di una sola frase, magari essenziale, nel passo da tradurre</a:t>
            </a:r>
            <a:r>
              <a:rPr lang="it-IT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»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it-IT" sz="1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r">
              <a:buNone/>
            </a:pPr>
            <a:r>
              <a:rPr lang="it-IT" sz="2400" dirty="0">
                <a:latin typeface="Times New Roman" panose="02020603050405020304" pitchFamily="18" charset="0"/>
              </a:rPr>
              <a:t>Pieraccioni Santoro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95207423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</TotalTime>
  <Words>635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Tema di Office</vt:lpstr>
      <vt:lpstr>Lingua e cultura nella didattica del greco antico: due obiettivi (in)conciliabili? Fabio Roscalla</vt:lpstr>
      <vt:lpstr>1967</vt:lpstr>
      <vt:lpstr>Oggi</vt:lpstr>
      <vt:lpstr>Chi ben inizia…</vt:lpstr>
      <vt:lpstr>«Spezzare il ponte?»</vt:lpstr>
      <vt:lpstr>Come valutare la traduzione?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Quale greco nella scuola di oggi?</dc:title>
  <dc:creator>Fabio Francesco Roscalla</dc:creator>
  <cp:lastModifiedBy>Fabio Francesco Roscalla</cp:lastModifiedBy>
  <cp:revision>19</cp:revision>
  <dcterms:created xsi:type="dcterms:W3CDTF">2022-01-27T18:07:25Z</dcterms:created>
  <dcterms:modified xsi:type="dcterms:W3CDTF">2023-12-03T16:30:06Z</dcterms:modified>
</cp:coreProperties>
</file>