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1" r:id="rId5"/>
    <p:sldId id="269" r:id="rId6"/>
    <p:sldId id="267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65CACA-C3C9-4AC8-8FA1-CBC79BC68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D189B6A-AEB8-42CD-9CF9-3A9CFAE4E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0045A2-E58A-4A3F-915C-A2EFC289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66377A-93E5-4F9E-84A4-876FDFD4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D7FE42-4954-4768-921B-316AC669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13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BA9D60-9BF8-4D29-9780-90B9C94E7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7CC611-B820-4DF5-9E89-9486FAF12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75BE63-5322-4B0B-B9C2-E9780A9F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23A48E-6780-4DB5-90FE-5E0B566F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6EFD54-D9D3-49CA-B8FC-952D1533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77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FD6528F-0D1C-4736-A8D6-7C73E635D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EC3689-4390-4D98-82B7-704082EF7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269ED9-0003-4A41-B59C-5996834F0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DF790C-C090-4B97-BDB3-9AA38EF3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9BA9B9-3487-4E27-B688-0BC275F9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60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BE6E6-688A-4487-A9B1-AEE42192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8E2599-623E-41C1-B400-684A6FB0C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E93699-6475-41BC-A486-3A324665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BC4732-9D96-4738-8094-583B2F41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AEDD9E-287D-4C94-8A06-0FB3359F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15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9DF5F-2EDE-4F1D-9E5A-15457FD5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294F45-75A5-4595-BCD5-11AE76A80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0FA30-4608-4E80-9BDC-9EC27366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F0605-E2B5-46E6-A470-897F5B8C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E40048-B1F0-42AB-8EBE-23F1F468E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02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6257D-FAE1-4D76-95F9-E882679B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F19D52-6D09-4E8B-814E-AC31D8303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03A32B-C522-4E29-81DA-ACE131DAC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990FF6-686E-45C9-AA95-F84A1E9F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210CD1-5C82-4740-86D7-12E54B93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479723-7564-42CA-9C36-134B72E8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99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839C11-F6D9-421F-A0C2-2AC03EA1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D4BA1E-A44A-4501-933A-0F313585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36A479-3882-4D1A-BB25-B42B172EE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4B96306-5CCD-4D5C-868F-D901BF643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FB94A60-2E3D-4ACB-95A6-553C1EFB9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239278-141C-40AB-8B11-275B9E0B7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144DDC-026D-4F99-88F0-4750064A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53FBB0B-737A-4563-B023-C4A15D46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91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311EA8-424F-47F1-9163-84ADA3E4A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163DE7A-2B36-4219-AB31-89A9011F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121D42-0015-44E9-A7F5-7947E25E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A5DE2B4-AB58-46CF-B18C-1652DD7C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69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3605ECA-811E-44D7-B4AD-EC4E3E9DE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41EEEF-DEC2-481F-8615-20C1F792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E66D0D9-5511-4148-8330-A9D2EB79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23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8AD69A-D2C2-4F0B-81A8-D9FAFDFB5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B2AA3A-0D8A-44A4-820E-CA157936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340662F-28DB-44B0-9970-8E6C67B83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A64CFCD-9459-4D09-A537-CDD853D8D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2F8E25-9440-46E6-9215-5EB6D1D3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D20210-C333-4BC6-81F1-F4572E3C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20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9A7DD-0A9B-40C3-A604-6EAEEADD4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773E301-53F7-4248-B0B8-A313F33D8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9E4199F-BEB7-4FEC-8DC7-FFD42EE57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C9B6B62-57DB-4EA2-A371-A204E2CF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243565-4FFB-4828-90D0-3951B8359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1C6698-377C-437D-A4D7-1A71A69B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83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F9C2788-B501-4083-8306-8F0E9FD3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93EF72-80CF-4C8E-A9CB-99B7D39A6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F91840-AC3C-46C1-BF9B-64DCF753B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28385-6424-4022-92F6-365F25B3CBBA}" type="datetimeFigureOut">
              <a:rPr lang="it-IT" smtClean="0"/>
              <a:t>03/12/2023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EE9292-9442-4A37-8249-9B0F189B1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6E74AA-49F0-4FBE-BEDB-903CEBFB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B21E7-5BBA-4D02-8A09-B662B1E6A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31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01D606-FEAE-4719-AD23-CFB68FB0AB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Lingua e cultura nella didattica del greco antico: due obiettivi (in)conciliabili?</a:t>
            </a:r>
            <a:br>
              <a:rPr lang="it-IT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it-IT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Fabio Roscalla</a:t>
            </a:r>
            <a:endParaRPr lang="it-IT" sz="28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18FC78-2E1C-4143-A602-B8B83A4DA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210261" cy="1627394"/>
          </a:xfrm>
        </p:spPr>
        <p:txBody>
          <a:bodyPr/>
          <a:lstStyle/>
          <a:p>
            <a:r>
              <a:rPr lang="it-IT" dirty="0"/>
              <a:t>Roma CUG 15 dicembre 2023</a:t>
            </a:r>
          </a:p>
        </p:txBody>
      </p:sp>
    </p:spTree>
    <p:extLst>
      <p:ext uri="{BB962C8B-B14F-4D97-AF65-F5344CB8AC3E}">
        <p14:creationId xmlns:p14="http://schemas.microsoft.com/office/powerpoint/2010/main" val="13249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4ACB89-627D-C8EC-9CD2-F456DE39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1967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59563F-59A1-F029-591D-FFFB95BCC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77500" lnSpcReduction="20000"/>
          </a:bodyPr>
          <a:lstStyle/>
          <a:p>
            <a:pPr marL="324000" lvl="0" indent="-324000" algn="just">
              <a:lnSpc>
                <a:spcPct val="17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it-IT" sz="2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studio del greco sarà nella scuola di domani </a:t>
            </a:r>
            <a:r>
              <a:rPr lang="it-IT" sz="23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opzionale</a:t>
            </a:r>
            <a:r>
              <a:rPr lang="it-IT" sz="2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ma, in ogni caso, collegato con quello del latino […].</a:t>
            </a:r>
            <a:endParaRPr lang="it-IT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4000" lvl="0" indent="-324000" algn="just">
              <a:lnSpc>
                <a:spcPct val="17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it-IT" sz="2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L’inizio dello studio del greco dovrà aversi subito, con l’inizio del biennio e con </a:t>
            </a:r>
            <a:r>
              <a:rPr lang="it-IT" sz="23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orario adeguato</a:t>
            </a:r>
            <a:r>
              <a:rPr lang="it-IT" sz="2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4000" lvl="0" indent="-324000" algn="just">
              <a:lnSpc>
                <a:spcPct val="170000"/>
              </a:lnSpc>
              <a:spcAft>
                <a:spcPts val="600"/>
              </a:spcAft>
              <a:buFont typeface="+mj-lt"/>
              <a:buAutoNum type="arabicParenR"/>
            </a:pPr>
            <a:r>
              <a:rPr lang="it-IT" sz="2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linee direttive dei programmi non potranno essere molto diverse dalle attuali, e </a:t>
            </a:r>
            <a:r>
              <a:rPr lang="it-IT" sz="23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saranno certo identiche per l’insegnamento linguistico</a:t>
            </a:r>
            <a:r>
              <a:rPr lang="it-IT" sz="2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[…].</a:t>
            </a:r>
            <a:endParaRPr lang="it-IT" sz="2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4000" indent="-324000" algn="just">
              <a:lnSpc>
                <a:spcPct val="170000"/>
              </a:lnSpc>
              <a:spcAft>
                <a:spcPts val="600"/>
              </a:spcAft>
              <a:buNone/>
            </a:pPr>
            <a:r>
              <a:rPr lang="it-IT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4) La didattica del biennio deve (e dovrà) cominciare ad ispirarsi a criteri scientifici, non rifuggire dall’astrazione, anzi talvolta la cercherà di proposito. Ѐ un insegnamento, questo della grammatica greca […], che </a:t>
            </a:r>
            <a:r>
              <a:rPr lang="it-IT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non deve volgarizzare o semplificare mai troppo</a:t>
            </a:r>
            <a:r>
              <a:rPr lang="it-I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324000" indent="-32400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it-IT" sz="2400" dirty="0">
                <a:latin typeface="Times New Roman" panose="02020603050405020304" pitchFamily="18" charset="0"/>
              </a:rPr>
              <a:t>    Pieraccioni-Santoro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1035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A11EA6-509B-A65F-C59A-3B22155F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9492A8-E29E-2C7E-CDF7-80E7FB0D9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40"/>
            <a:ext cx="10515600" cy="5400260"/>
          </a:xfrm>
        </p:spPr>
        <p:txBody>
          <a:bodyPr numCol="1">
            <a:no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Dalle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Indicazioni nazionali riguardanti gli obiettivi specifici di apprendimento</a:t>
            </a: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la lingua:</a:t>
            </a:r>
            <a:endParaRPr lang="it-IT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«Al termine del percorso del quinquennio lo studente è in </a:t>
            </a:r>
            <a:r>
              <a:rPr lang="it-IT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 di leggere, comprendere e tradurre testi d’autore di vario genere e di diverso argomento</a:t>
            </a: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[…] Pratica la </a:t>
            </a:r>
            <a:r>
              <a:rPr lang="it-IT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traduzione non come meccanico esercizio</a:t>
            </a: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applicazione di regole, ma come strumento di conoscenza di un testo e di un autore […]» (</a:t>
            </a:r>
            <a:r>
              <a:rPr lang="it-IT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Indicazioni nazionali</a:t>
            </a: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 201 grassetto mio).</a:t>
            </a:r>
            <a:endParaRPr lang="it-IT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la cultura:</a:t>
            </a:r>
            <a:endParaRPr lang="it-IT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lnSpc>
                <a:spcPct val="160000"/>
              </a:lnSpc>
              <a:buNone/>
            </a:pP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«Al termine del quinquennio lo studente </a:t>
            </a:r>
            <a:r>
              <a:rPr lang="it-IT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conosce</a:t>
            </a: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[…] i testi fondamentali del patrimonio letterario greco, considerato nel suo formarsi storico e nelle sue relazioni con le letterature europee; comprende […] la specificità e complessità del fenomeno letterario antico come espressione di civiltà e cultura. Sa cogliere […] i tratti più significativi del mondo greco, nel complesso dei suoi aspetti </a:t>
            </a:r>
            <a:r>
              <a:rPr lang="it-IT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religiosi, politici, morali ed estetici</a:t>
            </a: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Lo studente, inoltre, è in grado di </a:t>
            </a:r>
            <a:r>
              <a:rPr lang="it-IT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interpretare e commentare</a:t>
            </a: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opere </a:t>
            </a:r>
            <a:r>
              <a:rPr lang="it-IT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prosa e in versi</a:t>
            </a: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servendosi degli strumenti dell’analisi linguistica, stilistica, retorica e collocando le opere nel rispettivo contesto storico e culturale</a:t>
            </a: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[…]». (</a:t>
            </a:r>
            <a:r>
              <a:rPr lang="it-IT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Indicazioni nazionali</a:t>
            </a:r>
            <a:r>
              <a:rPr lang="it-IT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p. 201 grassetto mio).</a:t>
            </a:r>
            <a:endParaRPr lang="it-IT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4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16F942-CD6D-49FD-A374-ABD29AA5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Chi ben inizia…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CFB7DA-182C-4158-9C90-8F179581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721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it-IT" sz="4400" dirty="0"/>
              <a:t>Costruire una storia culturale insegnando la lingua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4400" dirty="0"/>
              <a:t>1. L’alfabeto</a:t>
            </a:r>
          </a:p>
          <a:p>
            <a:pPr>
              <a:lnSpc>
                <a:spcPct val="100000"/>
              </a:lnSpc>
            </a:pPr>
            <a:r>
              <a:rPr lang="it-IT" sz="4400" dirty="0"/>
              <a:t>I </a:t>
            </a:r>
            <a:r>
              <a:rPr lang="el-GR" sz="4400" dirty="0"/>
              <a:t>χαλινοί</a:t>
            </a:r>
            <a:endParaRPr lang="it-IT" sz="4400" dirty="0"/>
          </a:p>
          <a:p>
            <a:pPr marL="0" indent="0">
              <a:buNone/>
            </a:pPr>
            <a:r>
              <a:rPr lang="it-IT" sz="4400" dirty="0"/>
              <a:t>2. Il sistema nominale</a:t>
            </a:r>
          </a:p>
          <a:p>
            <a:r>
              <a:rPr lang="it-IT" sz="4400" dirty="0"/>
              <a:t>I nomi dei casi: solo un problema di nomenclatura?</a:t>
            </a:r>
          </a:p>
          <a:p>
            <a:r>
              <a:rPr lang="it-IT" sz="4400" dirty="0"/>
              <a:t>Un approccio graduale fondato sulla frequenza</a:t>
            </a:r>
          </a:p>
          <a:p>
            <a:pPr marL="0" indent="0">
              <a:buNone/>
            </a:pPr>
            <a:r>
              <a:rPr lang="it-IT" sz="4400" dirty="0"/>
              <a:t>3. Il sistema verbale</a:t>
            </a:r>
          </a:p>
          <a:p>
            <a:r>
              <a:rPr lang="it-IT" sz="4400" dirty="0"/>
              <a:t>Uno studio per tempi e per modi scomposti</a:t>
            </a:r>
          </a:p>
          <a:p>
            <a:r>
              <a:rPr lang="it-IT" sz="4400" dirty="0"/>
              <a:t>L’aspetto verbale.</a:t>
            </a:r>
          </a:p>
          <a:p>
            <a:endParaRPr lang="it-IT" sz="3400" dirty="0"/>
          </a:p>
          <a:p>
            <a:endParaRPr lang="it-IT" sz="3400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540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28A05F-0EF2-EA28-27CE-E12563CD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/>
              <a:t>«Spezzare il ponte?»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A93D41-CE8B-76CD-4ACE-DD44DD4A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200" dirty="0"/>
              <a:t>«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indubitato ormai che la scuola secondaria classica, per quanto sia la meno cattiva tra le altre,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avviluppata da una nube di fastidio che s’affittisce sempre più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bisogni della vita e della cultura oggi si moltiplicano a danno della fermezza e della gravità necessarie alle classiche discipline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È vero questo: ma è pur vero che bisogna nelle condizioni presenti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operar presto e bene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scuola, e tender le mani 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più sussidi che prima si sdegnavano e drizzar la mente ad altre parentele scientifiche che prima si ignoravano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se no è meglio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spezzare il ponte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congiunge le tradizioni secolari della nostra vita e lasciare che sull’altra riva scompariscano e si confondano le sorgenti della civiltà e della gloria nostra</a:t>
            </a:r>
            <a:r>
              <a:rPr lang="it-IT" dirty="0"/>
              <a:t>»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(C. Marchesi 1908).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274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8173D9-63F6-1ABA-1C7F-157F294C6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Come valutare la traduzione?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98568-C6FE-11A0-5311-7EEAD194C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«[…] per il greco, come sanno tutti gli insegnanti che hanno appena esperienza, </a:t>
            </a:r>
            <a: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 insuccesso pur grave 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spesso ha anche meno significato che in latino, è anche </a:t>
            </a:r>
            <a: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meno probante di impreparazione specifica o di scarsa capacità di approfondimento da parte dell’alunno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it-IT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 insuccesso, 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un lavoro di interpretazione nel quale l’intuito ha molta parte, può nascere da un iniziale disorientamento o </a:t>
            </a:r>
            <a:r>
              <a:rPr lang="it-IT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dall’oscurità, in quella circostanza insuperabile per l’alunno, anche di una sola frase, magari essenziale, nel passo da tradurre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it-IT" sz="2400" dirty="0">
                <a:latin typeface="Times New Roman" panose="02020603050405020304" pitchFamily="18" charset="0"/>
              </a:rPr>
              <a:t>Pieraccioni Santoro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52074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635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Lingua e cultura nella didattica del greco antico: due obiettivi (in)conciliabili? Fabio Roscalla</vt:lpstr>
      <vt:lpstr>1967</vt:lpstr>
      <vt:lpstr>Oggi</vt:lpstr>
      <vt:lpstr>Chi ben inizia…</vt:lpstr>
      <vt:lpstr>«Spezzare il ponte?»</vt:lpstr>
      <vt:lpstr>Come valutare la traduzione?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Quale greco nella scuola di oggi?</dc:title>
  <dc:creator>Fabio Francesco Roscalla</dc:creator>
  <cp:lastModifiedBy>Fabio Francesco Roscalla</cp:lastModifiedBy>
  <cp:revision>19</cp:revision>
  <dcterms:created xsi:type="dcterms:W3CDTF">2022-01-27T18:07:25Z</dcterms:created>
  <dcterms:modified xsi:type="dcterms:W3CDTF">2023-12-03T16:30:06Z</dcterms:modified>
</cp:coreProperties>
</file>