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67" r:id="rId5"/>
    <p:sldId id="264" r:id="rId6"/>
    <p:sldId id="265" r:id="rId7"/>
    <p:sldId id="268" r:id="rId8"/>
    <p:sldId id="266" r:id="rId9"/>
    <p:sldId id="269" r:id="rId10"/>
    <p:sldId id="262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0DE939-FA58-B991-C2A7-C1ABD1E4F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3FA7C4-4815-E2AC-190D-9FFD037AD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884CA1-3425-F628-B213-516F3EEF7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AEBF-F4EE-BEA6-FEB9-3FA74D7E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920264-0FA8-98F5-6916-F1760B79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94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310C08-083F-6050-EDE1-392915C6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2ECBE0-4245-D2AA-DE8A-FAECFCE00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E5BE55-FA62-F80E-93AA-D3BAAA13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9A9F94-A502-3D08-9826-97755427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3510E6-A832-21FB-8504-7950C2D1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25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F58FAFE-3869-B33F-D69E-2890093BB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1CEB7E3-0854-B0B9-C83A-B52E9456B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1C0562-6A01-113B-A6EF-A9782B54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8ADEC5-4879-5EB3-F872-44B2BACF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B590C3-B872-EC0B-3814-91411E0A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44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BBCF55-D91F-884A-1DB9-DED04B6C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F876DA-0443-BF78-A954-C3607AB66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A7BD8C-8C82-4ECC-B84B-A786EC97C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17168E-EED3-1E95-0F51-98BDAFF7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AF3F07-DF14-5605-0448-B578597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26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567600-C2FB-37E2-51B2-DD945F9A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5D9FEC-E67E-DE45-4910-F943D43DC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CFB3B1-0105-77A6-BF38-6FC5F86E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6743A0-9646-2B47-6FC5-A5D428DCC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A8B86B-8318-3D42-71FD-73788AC6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46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30E7C3-177A-3B53-D520-B1D7BA0E5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79626D-5677-8F9B-E964-06C9F7C99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D0855D-E08B-2716-E6BD-21C5E90A3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1BBF90-F456-F585-21F8-73C30D9B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8A55C9-D55C-88A0-40D4-F8B0C7B8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34DA95-A2AD-17DF-73EE-9F8A2FDB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10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544644-8800-550F-4132-66885F7E1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E675BD-A747-28C8-8DE9-73651AA59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4F7211-2ED6-9515-39AB-88FC7E7DF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F278B2B-D127-E5F9-92FD-3B41BE9B5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7A7A487-CA0D-8840-1EC9-0F4CB6F3A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54CCC37-5B69-35C1-A138-8AD11A748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68E41DB-FA28-2314-9B47-9A3318D8C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71013D9-0C2B-D3EC-783F-55A0D612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8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125769-E668-727B-EB6B-B610EE0A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C5EF540-3E5E-28C1-0D67-3B0C12AE8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3448C3-E2D4-E26E-8831-945775A6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15F5F0-C844-8FB7-159C-94228885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66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085C20-5B5D-7C19-FE32-4F7A3CFC7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93059EA-F5B8-821B-9D0E-09B18209F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79D5B5-A438-4D61-088A-FC9592C9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53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320187-52B2-9784-167D-03910D17E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502991-B098-B9EF-F92B-FCFC0D8B6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0CCD4F-2B21-08CD-2097-E886B98FE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31CBE6-D735-BA35-3EC1-4A5FA9282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0586DA-A105-5D4C-207E-71431393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3C5A35-D806-54F7-C947-7BCB6DC9C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54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AA13DB-0875-BBDC-C8A8-6A3640AE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8981630-F533-C09C-73EE-2FEEF1B7F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F037F4-45B7-20A7-8F10-13A310F22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478D47-DC74-D0D4-9FB4-0A9D8A9C3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E252E5-8D48-8A93-EB45-9461A474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159244-AA6F-3F08-7BA4-BE0999CE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59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37A707D-FE4E-0EB3-55A9-83DB4DAFC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A616A9-77E8-01CB-7050-0D96DFFF3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37D493-7091-9EFB-9B52-00FF606AC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C5DDE-4AD0-483D-9D09-28F768312EA1}" type="datetimeFigureOut">
              <a:rPr lang="it-IT" smtClean="0"/>
              <a:t>06/12/2023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E8EBA-511E-7E65-A65D-E9D2E4B48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5F0A6A-2E98-A447-6C00-2FFF23AC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34E9B-612C-46FF-8F67-41F0265CA4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32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872A2DB-60CB-4DF3-DB88-1CDA0EFD16F3}"/>
              </a:ext>
            </a:extLst>
          </p:cNvPr>
          <p:cNvSpPr txBox="1"/>
          <p:nvPr/>
        </p:nvSpPr>
        <p:spPr>
          <a:xfrm>
            <a:off x="279400" y="1046480"/>
            <a:ext cx="11633200" cy="38472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4400" dirty="0"/>
          </a:p>
          <a:p>
            <a:pPr algn="ctr"/>
            <a:r>
              <a:rPr lang="it-IT" sz="4400" b="1" dirty="0"/>
              <a:t>Lessico e grammatiche del greco antico. </a:t>
            </a:r>
          </a:p>
          <a:p>
            <a:pPr algn="ctr"/>
            <a:r>
              <a:rPr lang="it-IT" sz="4400" b="1" dirty="0"/>
              <a:t>Una nuova metodologia e un tentativo di bilancio</a:t>
            </a:r>
          </a:p>
          <a:p>
            <a:pPr algn="ctr"/>
            <a:r>
              <a:rPr lang="it-IT" sz="3400" b="1" dirty="0">
                <a:solidFill>
                  <a:srgbClr val="002060"/>
                </a:solidFill>
              </a:rPr>
              <a:t>S. Delle Donne</a:t>
            </a:r>
          </a:p>
          <a:p>
            <a:pPr algn="ctr"/>
            <a:r>
              <a:rPr lang="it-IT" sz="2600" b="1">
                <a:solidFill>
                  <a:srgbClr val="002060"/>
                </a:solidFill>
              </a:rPr>
              <a:t>Università del Salento</a:t>
            </a:r>
            <a:endParaRPr lang="it-IT" sz="2600" b="1" dirty="0">
              <a:solidFill>
                <a:srgbClr val="002060"/>
              </a:solidFill>
            </a:endParaRPr>
          </a:p>
          <a:p>
            <a:pPr algn="ctr"/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3039736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134419" y="270046"/>
            <a:ext cx="7721250" cy="9848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Il </a:t>
            </a:r>
            <a:r>
              <a:rPr lang="it-IT" sz="3200" b="1" dirty="0"/>
              <a:t>GAP</a:t>
            </a:r>
            <a:r>
              <a:rPr lang="it-IT" sz="2600" b="1" dirty="0"/>
              <a:t> di parole </a:t>
            </a:r>
            <a:r>
              <a:rPr lang="it-IT" sz="3000" b="1" dirty="0"/>
              <a:t>IN GRECO ANTICO</a:t>
            </a:r>
            <a:r>
              <a:rPr lang="it-IT" sz="2600" b="1" dirty="0"/>
              <a:t>….a quanto ammonta?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74F345-B34C-324D-B8BC-1834E1A1FF32}"/>
              </a:ext>
            </a:extLst>
          </p:cNvPr>
          <p:cNvSpPr txBox="1"/>
          <p:nvPr/>
        </p:nvSpPr>
        <p:spPr>
          <a:xfrm>
            <a:off x="4608479" y="4737279"/>
            <a:ext cx="6773129" cy="77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2060"/>
                </a:solidFill>
              </a:rPr>
              <a:t>Fonte</a:t>
            </a:r>
            <a:r>
              <a:rPr lang="it-IT" sz="1400" dirty="0">
                <a:solidFill>
                  <a:srgbClr val="002060"/>
                </a:solidFill>
              </a:rPr>
              <a:t>. </a:t>
            </a:r>
            <a:r>
              <a:rPr lang="en-GB" sz="14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Laura M. Justice, M.  </a:t>
            </a:r>
            <a:r>
              <a:rPr lang="en-GB" sz="1400" kern="1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Yumus</a:t>
            </a:r>
            <a:r>
              <a:rPr lang="en-GB" sz="14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 Johanna Chaparro-Moreno, “When Children are not read at home: the </a:t>
            </a:r>
            <a:r>
              <a:rPr lang="en-GB" sz="1400" kern="1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millon</a:t>
            </a:r>
            <a:r>
              <a:rPr lang="en-GB" sz="14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word gap”, </a:t>
            </a:r>
            <a:r>
              <a:rPr lang="en-US" sz="1400" b="0" i="0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The Journal of Developmental and Behavioral Pediatrics </a:t>
            </a:r>
            <a:r>
              <a:rPr lang="en-GB" sz="1400" i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(5), </a:t>
            </a:r>
            <a:r>
              <a:rPr lang="en-GB" sz="1400" i="1" kern="1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giugno</a:t>
            </a:r>
            <a:r>
              <a:rPr lang="en-GB" sz="1400" i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2019, pp. 383-386</a:t>
            </a:r>
            <a:r>
              <a:rPr lang="en-GB" sz="14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400" dirty="0">
              <a:solidFill>
                <a:srgbClr val="002060"/>
              </a:solidFill>
            </a:endParaRP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2F99CFF5-8ED9-E336-07F7-1920325D8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496" y="1959895"/>
            <a:ext cx="4174124" cy="234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>
            <a:extLst>
              <a:ext uri="{FF2B5EF4-FFF2-40B4-BE49-F238E27FC236}">
                <a16:creationId xmlns:a16="http://schemas.microsoft.com/office/drawing/2014/main" id="{1077A794-4A29-13F9-79AC-DFBB634EF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" y="60961"/>
            <a:ext cx="3912285" cy="586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llout: linea piegata con barra in risalto 11">
            <a:extLst>
              <a:ext uri="{FF2B5EF4-FFF2-40B4-BE49-F238E27FC236}">
                <a16:creationId xmlns:a16="http://schemas.microsoft.com/office/drawing/2014/main" id="{1E69D0C4-FB28-2F3F-E4C3-6FFF73E17E0E}"/>
              </a:ext>
            </a:extLst>
          </p:cNvPr>
          <p:cNvSpPr/>
          <p:nvPr/>
        </p:nvSpPr>
        <p:spPr>
          <a:xfrm>
            <a:off x="10444480" y="1455005"/>
            <a:ext cx="1343264" cy="92396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1297"/>
              <a:gd name="adj6" fmla="val -943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ANCHE PER IL GRECO ANTICO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7819E27-38DC-C5B2-3A40-9E1C37DAC2E4}"/>
              </a:ext>
            </a:extLst>
          </p:cNvPr>
          <p:cNvCxnSpPr>
            <a:cxnSpLocks/>
          </p:cNvCxnSpPr>
          <p:nvPr/>
        </p:nvCxnSpPr>
        <p:spPr>
          <a:xfrm flipH="1">
            <a:off x="6400800" y="2850539"/>
            <a:ext cx="325120" cy="431385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1EDD72C-84F3-09BF-EF57-4B4613E1FD26}"/>
              </a:ext>
            </a:extLst>
          </p:cNvPr>
          <p:cNvCxnSpPr>
            <a:cxnSpLocks/>
          </p:cNvCxnSpPr>
          <p:nvPr/>
        </p:nvCxnSpPr>
        <p:spPr>
          <a:xfrm flipH="1" flipV="1">
            <a:off x="6355080" y="2881186"/>
            <a:ext cx="416560" cy="40155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Callout: linea piegata con barra in risalto 23">
            <a:extLst>
              <a:ext uri="{FF2B5EF4-FFF2-40B4-BE49-F238E27FC236}">
                <a16:creationId xmlns:a16="http://schemas.microsoft.com/office/drawing/2014/main" id="{3359C8AC-956C-BB7F-7247-6B4C5124D015}"/>
              </a:ext>
            </a:extLst>
          </p:cNvPr>
          <p:cNvSpPr/>
          <p:nvPr/>
        </p:nvSpPr>
        <p:spPr>
          <a:xfrm>
            <a:off x="4408372" y="2357958"/>
            <a:ext cx="1343264" cy="923966"/>
          </a:xfrm>
          <a:prstGeom prst="accentCallout2">
            <a:avLst>
              <a:gd name="adj1" fmla="val 107818"/>
              <a:gd name="adj2" fmla="val 52933"/>
              <a:gd name="adj3" fmla="val 185890"/>
              <a:gd name="adj4" fmla="val 66533"/>
              <a:gd name="adj5" fmla="val 76213"/>
              <a:gd name="adj6" fmla="val 15603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CUG E LICEI CLASSICI</a:t>
            </a:r>
          </a:p>
        </p:txBody>
      </p:sp>
    </p:spTree>
    <p:extLst>
      <p:ext uri="{BB962C8B-B14F-4D97-AF65-F5344CB8AC3E}">
        <p14:creationId xmlns:p14="http://schemas.microsoft.com/office/powerpoint/2010/main" val="3898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D3DF3C5-9AF2-1520-D09A-8C4C603D4949}"/>
              </a:ext>
            </a:extLst>
          </p:cNvPr>
          <p:cNvSpPr txBox="1"/>
          <p:nvPr/>
        </p:nvSpPr>
        <p:spPr>
          <a:xfrm>
            <a:off x="399130" y="1054080"/>
            <a:ext cx="1143727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it-IT" sz="2200" dirty="0"/>
              <a:t>Pensi che gli studenti apprenderanno la parte maggiore del loro lessico (greco antico) in aula o fuori di essa (a casa, da soli, in gruppo etc.)?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200" dirty="0"/>
              <a:t>Come utilizzerai le preziose ore di lezione per fare apprendere il vocabolario e farlo in modo meno scoraggiante e più efficiente?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200" dirty="0"/>
              <a:t>Ti concentrerai sulla qualità o sulla quantità di lessico?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200" dirty="0"/>
              <a:t>Quale proporzione di ore di lezione spenderai per il vocabolario e per la grammatica?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200" b="1" dirty="0">
                <a:solidFill>
                  <a:srgbClr val="FF0000"/>
                </a:solidFill>
              </a:rPr>
              <a:t>Come sceglierai quali termini o aspetti lessicali meritano una speciale attenzione in classe?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200" dirty="0"/>
              <a:t>Come incoraggerai gli studenti ad usare il dizionario per aiutarli a costruirsi il loro lessico (greco antico)? A quale attività ricorrerai per sviluppare le loro abilità lessicali?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200" dirty="0"/>
              <a:t>Come deciderai quali elementi sono degni di essere annotati nel «taccuino dello studente»?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2200" dirty="0"/>
              <a:t>Come monitorerai ciò che è stato appreso….in una lezione successiva? 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384294"/>
            <a:ext cx="11226800" cy="4924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COME PORTARE IL LESSICO IN CLASSE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74F345-B34C-324D-B8BC-1834E1A1FF32}"/>
              </a:ext>
            </a:extLst>
          </p:cNvPr>
          <p:cNvSpPr txBox="1"/>
          <p:nvPr/>
        </p:nvSpPr>
        <p:spPr>
          <a:xfrm>
            <a:off x="497840" y="5244493"/>
            <a:ext cx="11338560" cy="384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002060"/>
                </a:solidFill>
              </a:rPr>
              <a:t>Fonte</a:t>
            </a:r>
            <a:r>
              <a:rPr lang="it-IT" dirty="0">
                <a:solidFill>
                  <a:srgbClr val="002060"/>
                </a:solidFill>
              </a:rPr>
              <a:t>. </a:t>
            </a:r>
            <a:r>
              <a:rPr lang="en-GB" sz="18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Michael Lewis, </a:t>
            </a:r>
            <a:r>
              <a:rPr lang="en-GB" sz="1800" i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Implementing the lexical approach. Putting theory into practice</a:t>
            </a:r>
            <a:r>
              <a:rPr lang="en-GB" sz="18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kern="1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Heinle</a:t>
            </a:r>
            <a:r>
              <a:rPr lang="en-GB" sz="1800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2008, p. 45.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53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384294"/>
            <a:ext cx="11226800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LA SELEZIONE LESSICALE OPERATA</a:t>
            </a:r>
          </a:p>
          <a:p>
            <a:pPr algn="ctr"/>
            <a:r>
              <a:rPr lang="it-IT" sz="2600" b="1" dirty="0"/>
              <a:t>IN DUE GRAMMATICHE OGGI IN USO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8113BA-AD2A-68D1-DF86-AC8DC91E8099}"/>
              </a:ext>
            </a:extLst>
          </p:cNvPr>
          <p:cNvSpPr/>
          <p:nvPr/>
        </p:nvSpPr>
        <p:spPr>
          <a:xfrm>
            <a:off x="497840" y="1481959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1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B09370CD-B605-5C4C-347C-9E0706EFA158}"/>
              </a:ext>
            </a:extLst>
          </p:cNvPr>
          <p:cNvSpPr/>
          <p:nvPr/>
        </p:nvSpPr>
        <p:spPr>
          <a:xfrm>
            <a:off x="9337040" y="1"/>
            <a:ext cx="2854960" cy="17560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TANTE PAROLE!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DC318A42-3883-F212-2E41-54D79C262FD9}"/>
              </a:ext>
            </a:extLst>
          </p:cNvPr>
          <p:cNvSpPr/>
          <p:nvPr/>
        </p:nvSpPr>
        <p:spPr>
          <a:xfrm>
            <a:off x="497840" y="3585779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2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BC1778D7-DBBD-23B5-7AFD-64398EA79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40" y="4016986"/>
            <a:ext cx="11043776" cy="11684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3CD0193B-AD80-2682-FD2D-FCD269F59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840" y="1941277"/>
            <a:ext cx="11043776" cy="114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40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384294"/>
            <a:ext cx="11226800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LA SELEZIONE LESSICALE OPERATA</a:t>
            </a:r>
          </a:p>
          <a:p>
            <a:pPr algn="ctr"/>
            <a:r>
              <a:rPr lang="it-IT" sz="2600" b="1" dirty="0"/>
              <a:t>IN DUE GRAMMATICHE OGGI IN USO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8113BA-AD2A-68D1-DF86-AC8DC91E8099}"/>
              </a:ext>
            </a:extLst>
          </p:cNvPr>
          <p:cNvSpPr/>
          <p:nvPr/>
        </p:nvSpPr>
        <p:spPr>
          <a:xfrm>
            <a:off x="497840" y="1481959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1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B09370CD-B605-5C4C-347C-9E0706EFA158}"/>
              </a:ext>
            </a:extLst>
          </p:cNvPr>
          <p:cNvSpPr/>
          <p:nvPr/>
        </p:nvSpPr>
        <p:spPr>
          <a:xfrm>
            <a:off x="9337040" y="1"/>
            <a:ext cx="2854960" cy="17560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QUANTO PESANO LE PAROLE</a:t>
            </a: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7143A28D-E6B4-C79F-1FD2-46AA8454D7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908"/>
          <a:stretch/>
        </p:blipFill>
        <p:spPr>
          <a:xfrm>
            <a:off x="497840" y="1956108"/>
            <a:ext cx="11013440" cy="1625925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B21CE6E4-45E0-947D-D9F1-1233986AE787}"/>
              </a:ext>
            </a:extLst>
          </p:cNvPr>
          <p:cNvSpPr/>
          <p:nvPr/>
        </p:nvSpPr>
        <p:spPr>
          <a:xfrm>
            <a:off x="555416" y="3677524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2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7E55F2-7B8C-F28E-06E0-8BDFC21A012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784"/>
          <a:stretch/>
        </p:blipFill>
        <p:spPr>
          <a:xfrm>
            <a:off x="555416" y="4051870"/>
            <a:ext cx="10955864" cy="16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2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384294"/>
            <a:ext cx="11226800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LA SELEZIONE LESSICALE OPERATA</a:t>
            </a:r>
          </a:p>
          <a:p>
            <a:pPr algn="ctr"/>
            <a:r>
              <a:rPr lang="it-IT" sz="2600" b="1" dirty="0"/>
              <a:t>IN DUE GRAMMATICHE OGGI IN USO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8113BA-AD2A-68D1-DF86-AC8DC91E8099}"/>
              </a:ext>
            </a:extLst>
          </p:cNvPr>
          <p:cNvSpPr/>
          <p:nvPr/>
        </p:nvSpPr>
        <p:spPr>
          <a:xfrm>
            <a:off x="528320" y="3436551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2</a:t>
            </a: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225F6506-5606-0414-C6AE-C653DFC65257}"/>
              </a:ext>
            </a:extLst>
          </p:cNvPr>
          <p:cNvSpPr/>
          <p:nvPr/>
        </p:nvSpPr>
        <p:spPr>
          <a:xfrm>
            <a:off x="9337040" y="1"/>
            <a:ext cx="2854960" cy="17560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QUANTO PESANO LE PAROLE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3251C7A7-1CC6-21A3-6015-AB7AE1DDF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320" y="3702111"/>
            <a:ext cx="10708640" cy="166182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B12ED709-CD89-889E-290F-308085B684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320" y="1787573"/>
            <a:ext cx="10708640" cy="1676649"/>
          </a:xfrm>
          <a:prstGeom prst="rect">
            <a:avLst/>
          </a:prstGeom>
        </p:spPr>
      </p:pic>
      <p:sp>
        <p:nvSpPr>
          <p:cNvPr id="28" name="Rettangolo 27">
            <a:extLst>
              <a:ext uri="{FF2B5EF4-FFF2-40B4-BE49-F238E27FC236}">
                <a16:creationId xmlns:a16="http://schemas.microsoft.com/office/drawing/2014/main" id="{5BF01BA1-1C42-5761-DC25-FEACB32C00D8}"/>
              </a:ext>
            </a:extLst>
          </p:cNvPr>
          <p:cNvSpPr/>
          <p:nvPr/>
        </p:nvSpPr>
        <p:spPr>
          <a:xfrm>
            <a:off x="528320" y="1526471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1</a:t>
            </a:r>
          </a:p>
        </p:txBody>
      </p:sp>
    </p:spTree>
    <p:extLst>
      <p:ext uri="{BB962C8B-B14F-4D97-AF65-F5344CB8AC3E}">
        <p14:creationId xmlns:p14="http://schemas.microsoft.com/office/powerpoint/2010/main" val="128150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384294"/>
            <a:ext cx="11226800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LA SELEZIONE LESSICALE OPERATA</a:t>
            </a:r>
          </a:p>
          <a:p>
            <a:pPr algn="ctr"/>
            <a:r>
              <a:rPr lang="it-IT" sz="2600" b="1" dirty="0"/>
              <a:t>IN DUE GRAMMATICHE OGGI IN USO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8113BA-AD2A-68D1-DF86-AC8DC91E8099}"/>
              </a:ext>
            </a:extLst>
          </p:cNvPr>
          <p:cNvSpPr/>
          <p:nvPr/>
        </p:nvSpPr>
        <p:spPr>
          <a:xfrm>
            <a:off x="497840" y="1481959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1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B09370CD-B605-5C4C-347C-9E0706EFA158}"/>
              </a:ext>
            </a:extLst>
          </p:cNvPr>
          <p:cNvSpPr/>
          <p:nvPr/>
        </p:nvSpPr>
        <p:spPr>
          <a:xfrm>
            <a:off x="9337040" y="1"/>
            <a:ext cx="2854960" cy="17560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LE PAROLE PIU’ FREQUENTI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B708584-481E-39C3-9EAF-CE500CDA14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10"/>
          <a:stretch/>
        </p:blipFill>
        <p:spPr>
          <a:xfrm>
            <a:off x="5902958" y="3469640"/>
            <a:ext cx="6114803" cy="2041807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D46E3D20-20BD-5F98-4BD4-CF4FA93AB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840" y="2032352"/>
            <a:ext cx="5242642" cy="3481755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625E104B-711B-9733-5858-1198BE4CA4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434524"/>
            <a:ext cx="1181161" cy="692186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3FD7E623-22C6-3666-DCEE-D1E0054750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2046" y="1425918"/>
            <a:ext cx="1238314" cy="647733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90EB237E-A63F-551E-B2AC-427D6A1D12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2958" y="2066804"/>
            <a:ext cx="5242642" cy="8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1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E8B6819B-6474-CB09-2F77-C84C5ED0A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39" y="1893959"/>
            <a:ext cx="5134993" cy="4290616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384294"/>
            <a:ext cx="11226800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LA SELEZIONE LESSICALE OPERATA</a:t>
            </a:r>
          </a:p>
          <a:p>
            <a:pPr algn="ctr"/>
            <a:r>
              <a:rPr lang="it-IT" sz="2600" b="1" dirty="0"/>
              <a:t>IN DUE GRAMMATICHE OGGI IN USO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8113BA-AD2A-68D1-DF86-AC8DC91E8099}"/>
              </a:ext>
            </a:extLst>
          </p:cNvPr>
          <p:cNvSpPr/>
          <p:nvPr/>
        </p:nvSpPr>
        <p:spPr>
          <a:xfrm>
            <a:off x="497840" y="1481959"/>
            <a:ext cx="4937760" cy="274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2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B09370CD-B605-5C4C-347C-9E0706EFA158}"/>
              </a:ext>
            </a:extLst>
          </p:cNvPr>
          <p:cNvSpPr/>
          <p:nvPr/>
        </p:nvSpPr>
        <p:spPr>
          <a:xfrm>
            <a:off x="9337040" y="1"/>
            <a:ext cx="2854960" cy="17560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LE PAROLE PIU’ FREQUENTI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C811C44-E032-6FBE-0359-8E5CC1175C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6087"/>
          <a:stretch/>
        </p:blipFill>
        <p:spPr>
          <a:xfrm>
            <a:off x="5904834" y="1476919"/>
            <a:ext cx="1537889" cy="1007532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098CAFA7-FAAB-63BD-C700-181477DFB7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4390"/>
          <a:stretch/>
        </p:blipFill>
        <p:spPr>
          <a:xfrm>
            <a:off x="7714724" y="1485449"/>
            <a:ext cx="1537890" cy="81702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BADB744D-33E2-D283-6464-EF311A2389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744" y="2684524"/>
            <a:ext cx="5532832" cy="278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7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191254"/>
            <a:ext cx="11226800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LA SELEZIONE LESSICALE OPERATA</a:t>
            </a:r>
          </a:p>
          <a:p>
            <a:pPr algn="ctr"/>
            <a:r>
              <a:rPr lang="it-IT" sz="2600" b="1" dirty="0"/>
              <a:t>IN DUE GRAMMATICHE OGGI IN USO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8113BA-AD2A-68D1-DF86-AC8DC91E8099}"/>
              </a:ext>
            </a:extLst>
          </p:cNvPr>
          <p:cNvSpPr/>
          <p:nvPr/>
        </p:nvSpPr>
        <p:spPr>
          <a:xfrm rot="16200000">
            <a:off x="-607079" y="4482366"/>
            <a:ext cx="1761902" cy="2557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2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B09370CD-B605-5C4C-347C-9E0706EFA158}"/>
              </a:ext>
            </a:extLst>
          </p:cNvPr>
          <p:cNvSpPr/>
          <p:nvPr/>
        </p:nvSpPr>
        <p:spPr>
          <a:xfrm>
            <a:off x="71121" y="60961"/>
            <a:ext cx="2946399" cy="127684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>
                <a:solidFill>
                  <a:schemeClr val="tx1"/>
                </a:solidFill>
              </a:rPr>
              <a:t>LESSICO FREQUENZIALE?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1493D820-AC73-BF57-E90F-6552ACF56FFD}"/>
              </a:ext>
            </a:extLst>
          </p:cNvPr>
          <p:cNvSpPr/>
          <p:nvPr/>
        </p:nvSpPr>
        <p:spPr>
          <a:xfrm rot="16200000">
            <a:off x="-591392" y="2362142"/>
            <a:ext cx="1761902" cy="2557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</a:rPr>
              <a:t>GRAMMATICA 1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A151D0B1-F780-27BC-21E3-2B9AA8731A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81" y="3696120"/>
            <a:ext cx="10369977" cy="1952840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D7CA4874-351B-E989-1874-81CB4526F8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981" y="1322571"/>
            <a:ext cx="10366355" cy="232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170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E46FA8-1CEF-4BDA-B4E8-4B9CC04EEA0E}"/>
              </a:ext>
            </a:extLst>
          </p:cNvPr>
          <p:cNvSpPr/>
          <p:nvPr/>
        </p:nvSpPr>
        <p:spPr>
          <a:xfrm>
            <a:off x="0" y="5689600"/>
            <a:ext cx="12192000" cy="1168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CFB0C12-38A2-5BCE-187B-C7DF8C9A5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5770880"/>
            <a:ext cx="5472856" cy="102615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F311E1-A5AF-BB1C-63FC-A07FB31CCD03}"/>
              </a:ext>
            </a:extLst>
          </p:cNvPr>
          <p:cNvSpPr txBox="1"/>
          <p:nvPr/>
        </p:nvSpPr>
        <p:spPr>
          <a:xfrm>
            <a:off x="5435600" y="5889673"/>
            <a:ext cx="6675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L’insegnamento del greco antico: aspetti e nuove prospettive</a:t>
            </a:r>
          </a:p>
          <a:p>
            <a:pPr algn="ctr"/>
            <a:r>
              <a:rPr lang="it-IT" sz="2000" b="1" dirty="0"/>
              <a:t> Università Roma Tre – 15 dicembre 2023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D5E1F-F0F8-6637-DF57-0885A90E65D9}"/>
              </a:ext>
            </a:extLst>
          </p:cNvPr>
          <p:cNvSpPr txBox="1"/>
          <p:nvPr/>
        </p:nvSpPr>
        <p:spPr>
          <a:xfrm>
            <a:off x="497840" y="384294"/>
            <a:ext cx="11226800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/>
              <a:t>LA SELEZIONE LESSICALE OPERATA</a:t>
            </a:r>
          </a:p>
          <a:p>
            <a:pPr algn="ctr"/>
            <a:r>
              <a:rPr lang="it-IT" sz="2600" b="1" dirty="0"/>
              <a:t>IN DUE GRAMMATICHE OGGI IN USO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B09370CD-B605-5C4C-347C-9E0706EFA158}"/>
              </a:ext>
            </a:extLst>
          </p:cNvPr>
          <p:cNvSpPr/>
          <p:nvPr/>
        </p:nvSpPr>
        <p:spPr>
          <a:xfrm>
            <a:off x="9337040" y="1"/>
            <a:ext cx="2854960" cy="175603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>
                <a:solidFill>
                  <a:schemeClr val="tx1"/>
                </a:solidFill>
              </a:rPr>
              <a:t>TRA LE PAROLE CON FREQ.1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F8D6ED8-666D-1D18-EA1F-F99E501BDF94}"/>
              </a:ext>
            </a:extLst>
          </p:cNvPr>
          <p:cNvSpPr txBox="1"/>
          <p:nvPr/>
        </p:nvSpPr>
        <p:spPr>
          <a:xfrm>
            <a:off x="497840" y="1651157"/>
            <a:ext cx="11521440" cy="3456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verbo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εἰμί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45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L’articolo: 610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654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preposizioni: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ἐν 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32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εἰς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7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ἐπί 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6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esclamazione: </a:t>
            </a:r>
            <a:r>
              <a:rPr lang="it-I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ὦ 12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13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particelle: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μέν 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11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δέ 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21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negazione: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οὐ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12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μή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congiunzione: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καὶ 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71 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(Gr1)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75 </a:t>
            </a:r>
            <a:r>
              <a:rPr lang="it-IT" sz="2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(Gr2)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99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5912</TotalTime>
  <Words>681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Saulo Delle Donne</dc:creator>
  <cp:lastModifiedBy>Saulo Delle Donne</cp:lastModifiedBy>
  <cp:revision>12</cp:revision>
  <dcterms:created xsi:type="dcterms:W3CDTF">2023-11-29T14:34:58Z</dcterms:created>
  <dcterms:modified xsi:type="dcterms:W3CDTF">2023-12-06T15:34:33Z</dcterms:modified>
</cp:coreProperties>
</file>