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56120E-DC12-993F-423F-B287FB64FA2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91EB0B00-C9C6-F1DF-F208-E7BD351541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BA159220-FB3D-DF15-BFEC-A03A618246CD}"/>
              </a:ext>
            </a:extLst>
          </p:cNvPr>
          <p:cNvSpPr>
            <a:spLocks noGrp="1"/>
          </p:cNvSpPr>
          <p:nvPr>
            <p:ph type="dt" sz="half" idx="10"/>
          </p:nvPr>
        </p:nvSpPr>
        <p:spPr/>
        <p:txBody>
          <a:bodyPr/>
          <a:lstStyle/>
          <a:p>
            <a:fld id="{41244A0A-DAEF-BE43-9000-955A7AD41333}" type="datetimeFigureOut">
              <a:rPr lang="it-IT" smtClean="0"/>
              <a:t>13/12/23</a:t>
            </a:fld>
            <a:endParaRPr lang="it-IT"/>
          </a:p>
        </p:txBody>
      </p:sp>
      <p:sp>
        <p:nvSpPr>
          <p:cNvPr id="5" name="Segnaposto piè di pagina 4">
            <a:extLst>
              <a:ext uri="{FF2B5EF4-FFF2-40B4-BE49-F238E27FC236}">
                <a16:creationId xmlns:a16="http://schemas.microsoft.com/office/drawing/2014/main" id="{F6A87FAA-EF04-C0BA-5C9B-31FBE2771F7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35A00E2-029F-6C5B-56BE-876A11916ED6}"/>
              </a:ext>
            </a:extLst>
          </p:cNvPr>
          <p:cNvSpPr>
            <a:spLocks noGrp="1"/>
          </p:cNvSpPr>
          <p:nvPr>
            <p:ph type="sldNum" sz="quarter" idx="12"/>
          </p:nvPr>
        </p:nvSpPr>
        <p:spPr/>
        <p:txBody>
          <a:bodyPr/>
          <a:lstStyle/>
          <a:p>
            <a:fld id="{2BA60199-4D60-8843-AD13-7A1BCCE5B6C4}" type="slidenum">
              <a:rPr lang="it-IT" smtClean="0"/>
              <a:t>‹N›</a:t>
            </a:fld>
            <a:endParaRPr lang="it-IT"/>
          </a:p>
        </p:txBody>
      </p:sp>
    </p:spTree>
    <p:extLst>
      <p:ext uri="{BB962C8B-B14F-4D97-AF65-F5344CB8AC3E}">
        <p14:creationId xmlns:p14="http://schemas.microsoft.com/office/powerpoint/2010/main" val="345308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61341B-E558-48BD-EFF3-EACA62BB9D6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96D5BEC-55A0-7633-6A7E-8BC7CA3888E1}"/>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2AF7C80-F13B-1600-E608-92D02C1852CE}"/>
              </a:ext>
            </a:extLst>
          </p:cNvPr>
          <p:cNvSpPr>
            <a:spLocks noGrp="1"/>
          </p:cNvSpPr>
          <p:nvPr>
            <p:ph type="dt" sz="half" idx="10"/>
          </p:nvPr>
        </p:nvSpPr>
        <p:spPr/>
        <p:txBody>
          <a:bodyPr/>
          <a:lstStyle/>
          <a:p>
            <a:fld id="{41244A0A-DAEF-BE43-9000-955A7AD41333}" type="datetimeFigureOut">
              <a:rPr lang="it-IT" smtClean="0"/>
              <a:t>13/12/23</a:t>
            </a:fld>
            <a:endParaRPr lang="it-IT"/>
          </a:p>
        </p:txBody>
      </p:sp>
      <p:sp>
        <p:nvSpPr>
          <p:cNvPr id="5" name="Segnaposto piè di pagina 4">
            <a:extLst>
              <a:ext uri="{FF2B5EF4-FFF2-40B4-BE49-F238E27FC236}">
                <a16:creationId xmlns:a16="http://schemas.microsoft.com/office/drawing/2014/main" id="{CE32D087-6A60-3BA6-4BF2-629C0A172D4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A2A37A3-7924-5BE1-5A76-10C67ADE7E4B}"/>
              </a:ext>
            </a:extLst>
          </p:cNvPr>
          <p:cNvSpPr>
            <a:spLocks noGrp="1"/>
          </p:cNvSpPr>
          <p:nvPr>
            <p:ph type="sldNum" sz="quarter" idx="12"/>
          </p:nvPr>
        </p:nvSpPr>
        <p:spPr/>
        <p:txBody>
          <a:bodyPr/>
          <a:lstStyle/>
          <a:p>
            <a:fld id="{2BA60199-4D60-8843-AD13-7A1BCCE5B6C4}" type="slidenum">
              <a:rPr lang="it-IT" smtClean="0"/>
              <a:t>‹N›</a:t>
            </a:fld>
            <a:endParaRPr lang="it-IT"/>
          </a:p>
        </p:txBody>
      </p:sp>
    </p:spTree>
    <p:extLst>
      <p:ext uri="{BB962C8B-B14F-4D97-AF65-F5344CB8AC3E}">
        <p14:creationId xmlns:p14="http://schemas.microsoft.com/office/powerpoint/2010/main" val="943502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C9BEEE20-2FAC-8062-2810-D65E4CF2CD0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057A596-C20C-9880-3E0E-604BB5652C35}"/>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6FC70F0-5227-27C8-4C78-445A333252C2}"/>
              </a:ext>
            </a:extLst>
          </p:cNvPr>
          <p:cNvSpPr>
            <a:spLocks noGrp="1"/>
          </p:cNvSpPr>
          <p:nvPr>
            <p:ph type="dt" sz="half" idx="10"/>
          </p:nvPr>
        </p:nvSpPr>
        <p:spPr/>
        <p:txBody>
          <a:bodyPr/>
          <a:lstStyle/>
          <a:p>
            <a:fld id="{41244A0A-DAEF-BE43-9000-955A7AD41333}" type="datetimeFigureOut">
              <a:rPr lang="it-IT" smtClean="0"/>
              <a:t>13/12/23</a:t>
            </a:fld>
            <a:endParaRPr lang="it-IT"/>
          </a:p>
        </p:txBody>
      </p:sp>
      <p:sp>
        <p:nvSpPr>
          <p:cNvPr id="5" name="Segnaposto piè di pagina 4">
            <a:extLst>
              <a:ext uri="{FF2B5EF4-FFF2-40B4-BE49-F238E27FC236}">
                <a16:creationId xmlns:a16="http://schemas.microsoft.com/office/drawing/2014/main" id="{25036A45-FD42-4C04-790E-4FFB301BB59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3AE2D73-C68C-8680-9DBB-19C00AFD8416}"/>
              </a:ext>
            </a:extLst>
          </p:cNvPr>
          <p:cNvSpPr>
            <a:spLocks noGrp="1"/>
          </p:cNvSpPr>
          <p:nvPr>
            <p:ph type="sldNum" sz="quarter" idx="12"/>
          </p:nvPr>
        </p:nvSpPr>
        <p:spPr/>
        <p:txBody>
          <a:bodyPr/>
          <a:lstStyle/>
          <a:p>
            <a:fld id="{2BA60199-4D60-8843-AD13-7A1BCCE5B6C4}" type="slidenum">
              <a:rPr lang="it-IT" smtClean="0"/>
              <a:t>‹N›</a:t>
            </a:fld>
            <a:endParaRPr lang="it-IT"/>
          </a:p>
        </p:txBody>
      </p:sp>
    </p:spTree>
    <p:extLst>
      <p:ext uri="{BB962C8B-B14F-4D97-AF65-F5344CB8AC3E}">
        <p14:creationId xmlns:p14="http://schemas.microsoft.com/office/powerpoint/2010/main" val="3100499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07DEA5-7248-2D09-3CDC-6C9CDC2E070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00172F0-4443-2306-56C2-FE2E66B7CC8B}"/>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9273A4A-D59E-E0EB-63AF-7235AD9E550F}"/>
              </a:ext>
            </a:extLst>
          </p:cNvPr>
          <p:cNvSpPr>
            <a:spLocks noGrp="1"/>
          </p:cNvSpPr>
          <p:nvPr>
            <p:ph type="dt" sz="half" idx="10"/>
          </p:nvPr>
        </p:nvSpPr>
        <p:spPr/>
        <p:txBody>
          <a:bodyPr/>
          <a:lstStyle/>
          <a:p>
            <a:fld id="{41244A0A-DAEF-BE43-9000-955A7AD41333}" type="datetimeFigureOut">
              <a:rPr lang="it-IT" smtClean="0"/>
              <a:t>13/12/23</a:t>
            </a:fld>
            <a:endParaRPr lang="it-IT"/>
          </a:p>
        </p:txBody>
      </p:sp>
      <p:sp>
        <p:nvSpPr>
          <p:cNvPr id="5" name="Segnaposto piè di pagina 4">
            <a:extLst>
              <a:ext uri="{FF2B5EF4-FFF2-40B4-BE49-F238E27FC236}">
                <a16:creationId xmlns:a16="http://schemas.microsoft.com/office/drawing/2014/main" id="{F9C30AE3-6279-2029-B4BB-E042D484161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CA748A7-2FC1-6E49-4EDB-17D1A4B978FB}"/>
              </a:ext>
            </a:extLst>
          </p:cNvPr>
          <p:cNvSpPr>
            <a:spLocks noGrp="1"/>
          </p:cNvSpPr>
          <p:nvPr>
            <p:ph type="sldNum" sz="quarter" idx="12"/>
          </p:nvPr>
        </p:nvSpPr>
        <p:spPr/>
        <p:txBody>
          <a:bodyPr/>
          <a:lstStyle/>
          <a:p>
            <a:fld id="{2BA60199-4D60-8843-AD13-7A1BCCE5B6C4}" type="slidenum">
              <a:rPr lang="it-IT" smtClean="0"/>
              <a:t>‹N›</a:t>
            </a:fld>
            <a:endParaRPr lang="it-IT"/>
          </a:p>
        </p:txBody>
      </p:sp>
    </p:spTree>
    <p:extLst>
      <p:ext uri="{BB962C8B-B14F-4D97-AF65-F5344CB8AC3E}">
        <p14:creationId xmlns:p14="http://schemas.microsoft.com/office/powerpoint/2010/main" val="43731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1C4F54-3E20-28A4-E7F6-7FE6210E3C8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1EAEB544-48AC-29CB-AEF0-0C325B9D030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73BB0F7-1A87-F4AD-17B8-E73FAFC8CF19}"/>
              </a:ext>
            </a:extLst>
          </p:cNvPr>
          <p:cNvSpPr>
            <a:spLocks noGrp="1"/>
          </p:cNvSpPr>
          <p:nvPr>
            <p:ph type="dt" sz="half" idx="10"/>
          </p:nvPr>
        </p:nvSpPr>
        <p:spPr/>
        <p:txBody>
          <a:bodyPr/>
          <a:lstStyle/>
          <a:p>
            <a:fld id="{41244A0A-DAEF-BE43-9000-955A7AD41333}" type="datetimeFigureOut">
              <a:rPr lang="it-IT" smtClean="0"/>
              <a:t>13/12/23</a:t>
            </a:fld>
            <a:endParaRPr lang="it-IT"/>
          </a:p>
        </p:txBody>
      </p:sp>
      <p:sp>
        <p:nvSpPr>
          <p:cNvPr id="5" name="Segnaposto piè di pagina 4">
            <a:extLst>
              <a:ext uri="{FF2B5EF4-FFF2-40B4-BE49-F238E27FC236}">
                <a16:creationId xmlns:a16="http://schemas.microsoft.com/office/drawing/2014/main" id="{9C7FA79B-0E51-DB2D-C0ED-3AED2B0F27E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07AE0BE-2284-46C0-922F-AFE2E59592BC}"/>
              </a:ext>
            </a:extLst>
          </p:cNvPr>
          <p:cNvSpPr>
            <a:spLocks noGrp="1"/>
          </p:cNvSpPr>
          <p:nvPr>
            <p:ph type="sldNum" sz="quarter" idx="12"/>
          </p:nvPr>
        </p:nvSpPr>
        <p:spPr/>
        <p:txBody>
          <a:bodyPr/>
          <a:lstStyle/>
          <a:p>
            <a:fld id="{2BA60199-4D60-8843-AD13-7A1BCCE5B6C4}" type="slidenum">
              <a:rPr lang="it-IT" smtClean="0"/>
              <a:t>‹N›</a:t>
            </a:fld>
            <a:endParaRPr lang="it-IT"/>
          </a:p>
        </p:txBody>
      </p:sp>
    </p:spTree>
    <p:extLst>
      <p:ext uri="{BB962C8B-B14F-4D97-AF65-F5344CB8AC3E}">
        <p14:creationId xmlns:p14="http://schemas.microsoft.com/office/powerpoint/2010/main" val="3075869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9691B9-AE63-0017-5167-956952FD2B5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454826D-2DDB-89A0-2CD4-9328B8948BB4}"/>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4B7CC6A-7695-E711-B9C8-32F463A0EE87}"/>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392ECB4-A603-9EFD-6D42-6FDBEC5CB288}"/>
              </a:ext>
            </a:extLst>
          </p:cNvPr>
          <p:cNvSpPr>
            <a:spLocks noGrp="1"/>
          </p:cNvSpPr>
          <p:nvPr>
            <p:ph type="dt" sz="half" idx="10"/>
          </p:nvPr>
        </p:nvSpPr>
        <p:spPr/>
        <p:txBody>
          <a:bodyPr/>
          <a:lstStyle/>
          <a:p>
            <a:fld id="{41244A0A-DAEF-BE43-9000-955A7AD41333}" type="datetimeFigureOut">
              <a:rPr lang="it-IT" smtClean="0"/>
              <a:t>13/12/23</a:t>
            </a:fld>
            <a:endParaRPr lang="it-IT"/>
          </a:p>
        </p:txBody>
      </p:sp>
      <p:sp>
        <p:nvSpPr>
          <p:cNvPr id="6" name="Segnaposto piè di pagina 5">
            <a:extLst>
              <a:ext uri="{FF2B5EF4-FFF2-40B4-BE49-F238E27FC236}">
                <a16:creationId xmlns:a16="http://schemas.microsoft.com/office/drawing/2014/main" id="{27EEC744-08B9-6147-83F8-5824FEC70B8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633CA6E-DBA7-1DC4-4095-69DA43D3FAB9}"/>
              </a:ext>
            </a:extLst>
          </p:cNvPr>
          <p:cNvSpPr>
            <a:spLocks noGrp="1"/>
          </p:cNvSpPr>
          <p:nvPr>
            <p:ph type="sldNum" sz="quarter" idx="12"/>
          </p:nvPr>
        </p:nvSpPr>
        <p:spPr/>
        <p:txBody>
          <a:bodyPr/>
          <a:lstStyle/>
          <a:p>
            <a:fld id="{2BA60199-4D60-8843-AD13-7A1BCCE5B6C4}" type="slidenum">
              <a:rPr lang="it-IT" smtClean="0"/>
              <a:t>‹N›</a:t>
            </a:fld>
            <a:endParaRPr lang="it-IT"/>
          </a:p>
        </p:txBody>
      </p:sp>
    </p:spTree>
    <p:extLst>
      <p:ext uri="{BB962C8B-B14F-4D97-AF65-F5344CB8AC3E}">
        <p14:creationId xmlns:p14="http://schemas.microsoft.com/office/powerpoint/2010/main" val="1553951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B056EB-C339-9ECC-A348-D8839005EE8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F83B6E9-0800-E920-5235-96ECF81C6F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BF5D448-EE14-0ADE-2536-0665455075CB}"/>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02A06BD-E09F-A278-4170-8ABCA1BD29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C930E92C-9B93-FEF3-D4AF-8E5FCB428BC5}"/>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EB942E86-1AF9-B35A-9FBD-CE76770EBED6}"/>
              </a:ext>
            </a:extLst>
          </p:cNvPr>
          <p:cNvSpPr>
            <a:spLocks noGrp="1"/>
          </p:cNvSpPr>
          <p:nvPr>
            <p:ph type="dt" sz="half" idx="10"/>
          </p:nvPr>
        </p:nvSpPr>
        <p:spPr/>
        <p:txBody>
          <a:bodyPr/>
          <a:lstStyle/>
          <a:p>
            <a:fld id="{41244A0A-DAEF-BE43-9000-955A7AD41333}" type="datetimeFigureOut">
              <a:rPr lang="it-IT" smtClean="0"/>
              <a:t>13/12/23</a:t>
            </a:fld>
            <a:endParaRPr lang="it-IT"/>
          </a:p>
        </p:txBody>
      </p:sp>
      <p:sp>
        <p:nvSpPr>
          <p:cNvPr id="8" name="Segnaposto piè di pagina 7">
            <a:extLst>
              <a:ext uri="{FF2B5EF4-FFF2-40B4-BE49-F238E27FC236}">
                <a16:creationId xmlns:a16="http://schemas.microsoft.com/office/drawing/2014/main" id="{BB3A9884-C5EC-10A9-87BA-B972E2B96470}"/>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A4A0D4C-2C63-8F51-6E55-DB595AB617F8}"/>
              </a:ext>
            </a:extLst>
          </p:cNvPr>
          <p:cNvSpPr>
            <a:spLocks noGrp="1"/>
          </p:cNvSpPr>
          <p:nvPr>
            <p:ph type="sldNum" sz="quarter" idx="12"/>
          </p:nvPr>
        </p:nvSpPr>
        <p:spPr/>
        <p:txBody>
          <a:bodyPr/>
          <a:lstStyle/>
          <a:p>
            <a:fld id="{2BA60199-4D60-8843-AD13-7A1BCCE5B6C4}" type="slidenum">
              <a:rPr lang="it-IT" smtClean="0"/>
              <a:t>‹N›</a:t>
            </a:fld>
            <a:endParaRPr lang="it-IT"/>
          </a:p>
        </p:txBody>
      </p:sp>
    </p:spTree>
    <p:extLst>
      <p:ext uri="{BB962C8B-B14F-4D97-AF65-F5344CB8AC3E}">
        <p14:creationId xmlns:p14="http://schemas.microsoft.com/office/powerpoint/2010/main" val="2974913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2ADC9B-BDC5-2ECE-E7AD-59D28BEA7FF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33F291E2-4BA8-1C20-2BE3-020E6C0CBC2E}"/>
              </a:ext>
            </a:extLst>
          </p:cNvPr>
          <p:cNvSpPr>
            <a:spLocks noGrp="1"/>
          </p:cNvSpPr>
          <p:nvPr>
            <p:ph type="dt" sz="half" idx="10"/>
          </p:nvPr>
        </p:nvSpPr>
        <p:spPr/>
        <p:txBody>
          <a:bodyPr/>
          <a:lstStyle/>
          <a:p>
            <a:fld id="{41244A0A-DAEF-BE43-9000-955A7AD41333}" type="datetimeFigureOut">
              <a:rPr lang="it-IT" smtClean="0"/>
              <a:t>13/12/23</a:t>
            </a:fld>
            <a:endParaRPr lang="it-IT"/>
          </a:p>
        </p:txBody>
      </p:sp>
      <p:sp>
        <p:nvSpPr>
          <p:cNvPr id="4" name="Segnaposto piè di pagina 3">
            <a:extLst>
              <a:ext uri="{FF2B5EF4-FFF2-40B4-BE49-F238E27FC236}">
                <a16:creationId xmlns:a16="http://schemas.microsoft.com/office/drawing/2014/main" id="{DDCE4D03-1E74-0D16-D065-972C5F59CED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844EDA4-6650-9281-846C-A18DE3A1E3DA}"/>
              </a:ext>
            </a:extLst>
          </p:cNvPr>
          <p:cNvSpPr>
            <a:spLocks noGrp="1"/>
          </p:cNvSpPr>
          <p:nvPr>
            <p:ph type="sldNum" sz="quarter" idx="12"/>
          </p:nvPr>
        </p:nvSpPr>
        <p:spPr/>
        <p:txBody>
          <a:bodyPr/>
          <a:lstStyle/>
          <a:p>
            <a:fld id="{2BA60199-4D60-8843-AD13-7A1BCCE5B6C4}" type="slidenum">
              <a:rPr lang="it-IT" smtClean="0"/>
              <a:t>‹N›</a:t>
            </a:fld>
            <a:endParaRPr lang="it-IT"/>
          </a:p>
        </p:txBody>
      </p:sp>
    </p:spTree>
    <p:extLst>
      <p:ext uri="{BB962C8B-B14F-4D97-AF65-F5344CB8AC3E}">
        <p14:creationId xmlns:p14="http://schemas.microsoft.com/office/powerpoint/2010/main" val="3182452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5EE387F-B324-5A80-E09A-AD969ABEA029}"/>
              </a:ext>
            </a:extLst>
          </p:cNvPr>
          <p:cNvSpPr>
            <a:spLocks noGrp="1"/>
          </p:cNvSpPr>
          <p:nvPr>
            <p:ph type="dt" sz="half" idx="10"/>
          </p:nvPr>
        </p:nvSpPr>
        <p:spPr/>
        <p:txBody>
          <a:bodyPr/>
          <a:lstStyle/>
          <a:p>
            <a:fld id="{41244A0A-DAEF-BE43-9000-955A7AD41333}" type="datetimeFigureOut">
              <a:rPr lang="it-IT" smtClean="0"/>
              <a:t>13/12/23</a:t>
            </a:fld>
            <a:endParaRPr lang="it-IT"/>
          </a:p>
        </p:txBody>
      </p:sp>
      <p:sp>
        <p:nvSpPr>
          <p:cNvPr id="3" name="Segnaposto piè di pagina 2">
            <a:extLst>
              <a:ext uri="{FF2B5EF4-FFF2-40B4-BE49-F238E27FC236}">
                <a16:creationId xmlns:a16="http://schemas.microsoft.com/office/drawing/2014/main" id="{6779C8BA-A59B-A2B8-AB2C-9DE97A511DF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E86C4B8A-D50B-BEE0-315B-DB9EE3E6C9C9}"/>
              </a:ext>
            </a:extLst>
          </p:cNvPr>
          <p:cNvSpPr>
            <a:spLocks noGrp="1"/>
          </p:cNvSpPr>
          <p:nvPr>
            <p:ph type="sldNum" sz="quarter" idx="12"/>
          </p:nvPr>
        </p:nvSpPr>
        <p:spPr/>
        <p:txBody>
          <a:bodyPr/>
          <a:lstStyle/>
          <a:p>
            <a:fld id="{2BA60199-4D60-8843-AD13-7A1BCCE5B6C4}" type="slidenum">
              <a:rPr lang="it-IT" smtClean="0"/>
              <a:t>‹N›</a:t>
            </a:fld>
            <a:endParaRPr lang="it-IT"/>
          </a:p>
        </p:txBody>
      </p:sp>
    </p:spTree>
    <p:extLst>
      <p:ext uri="{BB962C8B-B14F-4D97-AF65-F5344CB8AC3E}">
        <p14:creationId xmlns:p14="http://schemas.microsoft.com/office/powerpoint/2010/main" val="3931065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6C3DBD-CACE-E976-73FF-1E43E2A206A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4246A83-BD59-95D8-DDCC-013CABE123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B5338D6-9E4D-3974-CF23-AB84D6B039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650A400-D771-6026-2BA7-AE495E9632BF}"/>
              </a:ext>
            </a:extLst>
          </p:cNvPr>
          <p:cNvSpPr>
            <a:spLocks noGrp="1"/>
          </p:cNvSpPr>
          <p:nvPr>
            <p:ph type="dt" sz="half" idx="10"/>
          </p:nvPr>
        </p:nvSpPr>
        <p:spPr/>
        <p:txBody>
          <a:bodyPr/>
          <a:lstStyle/>
          <a:p>
            <a:fld id="{41244A0A-DAEF-BE43-9000-955A7AD41333}" type="datetimeFigureOut">
              <a:rPr lang="it-IT" smtClean="0"/>
              <a:t>13/12/23</a:t>
            </a:fld>
            <a:endParaRPr lang="it-IT"/>
          </a:p>
        </p:txBody>
      </p:sp>
      <p:sp>
        <p:nvSpPr>
          <p:cNvPr id="6" name="Segnaposto piè di pagina 5">
            <a:extLst>
              <a:ext uri="{FF2B5EF4-FFF2-40B4-BE49-F238E27FC236}">
                <a16:creationId xmlns:a16="http://schemas.microsoft.com/office/drawing/2014/main" id="{3A1F2627-C60F-6147-7012-B8866D349AB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265C401-20F1-8554-2F0F-BF00A63E03A2}"/>
              </a:ext>
            </a:extLst>
          </p:cNvPr>
          <p:cNvSpPr>
            <a:spLocks noGrp="1"/>
          </p:cNvSpPr>
          <p:nvPr>
            <p:ph type="sldNum" sz="quarter" idx="12"/>
          </p:nvPr>
        </p:nvSpPr>
        <p:spPr/>
        <p:txBody>
          <a:bodyPr/>
          <a:lstStyle/>
          <a:p>
            <a:fld id="{2BA60199-4D60-8843-AD13-7A1BCCE5B6C4}" type="slidenum">
              <a:rPr lang="it-IT" smtClean="0"/>
              <a:t>‹N›</a:t>
            </a:fld>
            <a:endParaRPr lang="it-IT"/>
          </a:p>
        </p:txBody>
      </p:sp>
    </p:spTree>
    <p:extLst>
      <p:ext uri="{BB962C8B-B14F-4D97-AF65-F5344CB8AC3E}">
        <p14:creationId xmlns:p14="http://schemas.microsoft.com/office/powerpoint/2010/main" val="574065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AB71AB-A86A-5FA3-A9D6-3ABE83396F5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79805B7-1319-7BCA-87E2-A2936A9B53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416DB3A8-5BF3-8061-536B-159B0C397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C2F252B-7FC1-BF98-80DF-9C20AB7FAF13}"/>
              </a:ext>
            </a:extLst>
          </p:cNvPr>
          <p:cNvSpPr>
            <a:spLocks noGrp="1"/>
          </p:cNvSpPr>
          <p:nvPr>
            <p:ph type="dt" sz="half" idx="10"/>
          </p:nvPr>
        </p:nvSpPr>
        <p:spPr/>
        <p:txBody>
          <a:bodyPr/>
          <a:lstStyle/>
          <a:p>
            <a:fld id="{41244A0A-DAEF-BE43-9000-955A7AD41333}" type="datetimeFigureOut">
              <a:rPr lang="it-IT" smtClean="0"/>
              <a:t>13/12/23</a:t>
            </a:fld>
            <a:endParaRPr lang="it-IT"/>
          </a:p>
        </p:txBody>
      </p:sp>
      <p:sp>
        <p:nvSpPr>
          <p:cNvPr id="6" name="Segnaposto piè di pagina 5">
            <a:extLst>
              <a:ext uri="{FF2B5EF4-FFF2-40B4-BE49-F238E27FC236}">
                <a16:creationId xmlns:a16="http://schemas.microsoft.com/office/drawing/2014/main" id="{EDF7EB7E-0F3B-BD00-00BA-20B8DED0363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0BC77A6-1DE3-D085-46F4-2E4CA7B6BE10}"/>
              </a:ext>
            </a:extLst>
          </p:cNvPr>
          <p:cNvSpPr>
            <a:spLocks noGrp="1"/>
          </p:cNvSpPr>
          <p:nvPr>
            <p:ph type="sldNum" sz="quarter" idx="12"/>
          </p:nvPr>
        </p:nvSpPr>
        <p:spPr/>
        <p:txBody>
          <a:bodyPr/>
          <a:lstStyle/>
          <a:p>
            <a:fld id="{2BA60199-4D60-8843-AD13-7A1BCCE5B6C4}" type="slidenum">
              <a:rPr lang="it-IT" smtClean="0"/>
              <a:t>‹N›</a:t>
            </a:fld>
            <a:endParaRPr lang="it-IT"/>
          </a:p>
        </p:txBody>
      </p:sp>
    </p:spTree>
    <p:extLst>
      <p:ext uri="{BB962C8B-B14F-4D97-AF65-F5344CB8AC3E}">
        <p14:creationId xmlns:p14="http://schemas.microsoft.com/office/powerpoint/2010/main" val="1362090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59CBECD-583A-192B-BC78-34BF2D9493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E06CE03-EDE2-3381-C822-BCDD09188A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4E6C21C-9DE0-67D4-0E14-96689DE4FF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1244A0A-DAEF-BE43-9000-955A7AD41333}" type="datetimeFigureOut">
              <a:rPr lang="it-IT" smtClean="0"/>
              <a:t>13/12/23</a:t>
            </a:fld>
            <a:endParaRPr lang="it-IT"/>
          </a:p>
        </p:txBody>
      </p:sp>
      <p:sp>
        <p:nvSpPr>
          <p:cNvPr id="5" name="Segnaposto piè di pagina 4">
            <a:extLst>
              <a:ext uri="{FF2B5EF4-FFF2-40B4-BE49-F238E27FC236}">
                <a16:creationId xmlns:a16="http://schemas.microsoft.com/office/drawing/2014/main" id="{BF4111CD-B8CB-B293-A8B7-2EEA9527B9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16FF13D2-E6AC-2C08-9B59-E08C2894A8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BA60199-4D60-8843-AD13-7A1BCCE5B6C4}" type="slidenum">
              <a:rPr lang="it-IT" smtClean="0"/>
              <a:t>‹N›</a:t>
            </a:fld>
            <a:endParaRPr lang="it-IT"/>
          </a:p>
        </p:txBody>
      </p:sp>
    </p:spTree>
    <p:extLst>
      <p:ext uri="{BB962C8B-B14F-4D97-AF65-F5344CB8AC3E}">
        <p14:creationId xmlns:p14="http://schemas.microsoft.com/office/powerpoint/2010/main" val="1170673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F87F7B-8EC8-5C22-CCF9-A70404125C3D}"/>
              </a:ext>
            </a:extLst>
          </p:cNvPr>
          <p:cNvSpPr>
            <a:spLocks noGrp="1"/>
          </p:cNvSpPr>
          <p:nvPr>
            <p:ph type="ctrTitle"/>
          </p:nvPr>
        </p:nvSpPr>
        <p:spPr>
          <a:xfrm>
            <a:off x="1524000" y="1122362"/>
            <a:ext cx="9144000" cy="4135438"/>
          </a:xfrm>
        </p:spPr>
        <p:txBody>
          <a:bodyPr>
            <a:normAutofit fontScale="90000"/>
          </a:bodyPr>
          <a:lstStyle/>
          <a:p>
            <a:r>
              <a:rPr lang="it-IT" dirty="0">
                <a:latin typeface="Times New Roman" panose="02020603050405020304" pitchFamily="18" charset="0"/>
                <a:cs typeface="Times New Roman" panose="02020603050405020304" pitchFamily="18" charset="0"/>
              </a:rPr>
              <a:t>Roberto Nicolai</a:t>
            </a:r>
            <a:br>
              <a:rPr lang="it-IT" dirty="0">
                <a:latin typeface="Times New Roman" panose="02020603050405020304" pitchFamily="18" charset="0"/>
                <a:cs typeface="Times New Roman" panose="02020603050405020304" pitchFamily="18" charset="0"/>
              </a:rPr>
            </a:br>
            <a:br>
              <a:rPr lang="it-IT" dirty="0">
                <a:latin typeface="Times New Roman" panose="02020603050405020304" pitchFamily="18" charset="0"/>
                <a:cs typeface="Times New Roman" panose="02020603050405020304" pitchFamily="18" charset="0"/>
              </a:rPr>
            </a:br>
            <a:r>
              <a:rPr lang="it-IT" dirty="0">
                <a:latin typeface="Times New Roman" panose="02020603050405020304" pitchFamily="18" charset="0"/>
                <a:cs typeface="Times New Roman" panose="02020603050405020304" pitchFamily="18" charset="0"/>
              </a:rPr>
              <a:t>I testi, la storia e le domande:</a:t>
            </a:r>
            <a:br>
              <a:rPr lang="it-IT" dirty="0">
                <a:latin typeface="Times New Roman" panose="02020603050405020304" pitchFamily="18" charset="0"/>
                <a:cs typeface="Times New Roman" panose="02020603050405020304" pitchFamily="18" charset="0"/>
              </a:rPr>
            </a:br>
            <a:r>
              <a:rPr lang="it-IT" dirty="0">
                <a:latin typeface="Times New Roman" panose="02020603050405020304" pitchFamily="18" charset="0"/>
                <a:cs typeface="Times New Roman" panose="02020603050405020304" pitchFamily="18" charset="0"/>
              </a:rPr>
              <a:t>l’</a:t>
            </a:r>
            <a:r>
              <a:rPr lang="it-IT" dirty="0" err="1">
                <a:latin typeface="Times New Roman" panose="02020603050405020304" pitchFamily="18" charset="0"/>
                <a:cs typeface="Times New Roman" panose="02020603050405020304" pitchFamily="18" charset="0"/>
              </a:rPr>
              <a:t>epitafio</a:t>
            </a:r>
            <a:r>
              <a:rPr lang="it-IT" dirty="0">
                <a:latin typeface="Times New Roman" panose="02020603050405020304" pitchFamily="18" charset="0"/>
                <a:cs typeface="Times New Roman" panose="02020603050405020304" pitchFamily="18" charset="0"/>
              </a:rPr>
              <a:t> di Pericle in Tucidide</a:t>
            </a:r>
          </a:p>
        </p:txBody>
      </p:sp>
      <p:sp>
        <p:nvSpPr>
          <p:cNvPr id="3" name="Sottotitolo 2">
            <a:extLst>
              <a:ext uri="{FF2B5EF4-FFF2-40B4-BE49-F238E27FC236}">
                <a16:creationId xmlns:a16="http://schemas.microsoft.com/office/drawing/2014/main" id="{AEA362E1-2905-87AF-5D6D-A4A89420B9DE}"/>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4189389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D9EA76-9082-C82D-3518-2C4FEE2D1E77}"/>
              </a:ext>
            </a:extLst>
          </p:cNvPr>
          <p:cNvSpPr>
            <a:spLocks noGrp="1"/>
          </p:cNvSpPr>
          <p:nvPr>
            <p:ph type="title"/>
          </p:nvPr>
        </p:nvSpPr>
        <p:spPr/>
        <p:txBody>
          <a:bodyPr>
            <a:normAutofit/>
          </a:bodyPr>
          <a:lstStyle/>
          <a:p>
            <a:r>
              <a:rPr lang="it-IT" sz="2800" kern="100" dirty="0" err="1">
                <a:effectLst/>
                <a:latin typeface="Times New Roman" panose="02020603050405020304" pitchFamily="18" charset="0"/>
                <a:ea typeface="Aptos" panose="020B0004020202020204" pitchFamily="34" charset="0"/>
                <a:cs typeface="Times New Roman" panose="02020603050405020304" pitchFamily="18" charset="0"/>
              </a:rPr>
              <a:t>Gorg</a:t>
            </a:r>
            <a:r>
              <a:rPr lang="it-IT" sz="2800" kern="100" dirty="0">
                <a:effectLst/>
                <a:latin typeface="Times New Roman" panose="02020603050405020304" pitchFamily="18" charset="0"/>
                <a:ea typeface="Aptos" panose="020B0004020202020204" pitchFamily="34" charset="0"/>
                <a:cs typeface="Times New Roman" panose="02020603050405020304" pitchFamily="18" charset="0"/>
              </a:rPr>
              <a:t>. Fr. 82 </a:t>
            </a:r>
            <a:r>
              <a:rPr lang="it-IT" sz="2800" kern="100" dirty="0" err="1">
                <a:effectLst/>
                <a:latin typeface="Times New Roman" panose="02020603050405020304" pitchFamily="18" charset="0"/>
                <a:ea typeface="Aptos" panose="020B0004020202020204" pitchFamily="34" charset="0"/>
                <a:cs typeface="Times New Roman" panose="02020603050405020304" pitchFamily="18" charset="0"/>
              </a:rPr>
              <a:t>Β</a:t>
            </a:r>
            <a:r>
              <a:rPr lang="it-IT" sz="2800" kern="100" dirty="0">
                <a:effectLst/>
                <a:latin typeface="Times New Roman" panose="02020603050405020304" pitchFamily="18" charset="0"/>
                <a:ea typeface="Aptos" panose="020B0004020202020204" pitchFamily="34" charset="0"/>
                <a:cs typeface="Times New Roman" panose="02020603050405020304" pitchFamily="18" charset="0"/>
              </a:rPr>
              <a:t> 23 D.-K., </a:t>
            </a:r>
            <a:r>
              <a:rPr lang="it-IT" sz="2800" i="1" kern="100" dirty="0">
                <a:effectLst/>
                <a:latin typeface="Times New Roman" panose="02020603050405020304" pitchFamily="18" charset="0"/>
                <a:ea typeface="Aptos" panose="020B0004020202020204" pitchFamily="34" charset="0"/>
                <a:cs typeface="Times New Roman" panose="02020603050405020304" pitchFamily="18" charset="0"/>
              </a:rPr>
              <a:t>ap</a:t>
            </a:r>
            <a:r>
              <a:rPr lang="it-IT" sz="28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800" kern="100" dirty="0" err="1">
                <a:effectLst/>
                <a:latin typeface="Times New Roman" panose="02020603050405020304" pitchFamily="18" charset="0"/>
                <a:ea typeface="Aptos" panose="020B0004020202020204" pitchFamily="34" charset="0"/>
                <a:cs typeface="Times New Roman" panose="02020603050405020304" pitchFamily="18" charset="0"/>
              </a:rPr>
              <a:t>Plut</a:t>
            </a:r>
            <a:r>
              <a:rPr lang="it-IT" sz="28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800" i="1" kern="100" dirty="0" err="1">
                <a:effectLst/>
                <a:latin typeface="Times New Roman" panose="02020603050405020304" pitchFamily="18" charset="0"/>
                <a:ea typeface="Aptos" panose="020B0004020202020204" pitchFamily="34" charset="0"/>
                <a:cs typeface="Times New Roman" panose="02020603050405020304" pitchFamily="18" charset="0"/>
              </a:rPr>
              <a:t>glor</a:t>
            </a:r>
            <a:r>
              <a:rPr lang="it-IT" sz="28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800" i="1" kern="100" dirty="0" err="1">
                <a:effectLst/>
                <a:latin typeface="Times New Roman" panose="02020603050405020304" pitchFamily="18" charset="0"/>
                <a:ea typeface="Aptos" panose="020B0004020202020204" pitchFamily="34" charset="0"/>
                <a:cs typeface="Times New Roman" panose="02020603050405020304" pitchFamily="18" charset="0"/>
              </a:rPr>
              <a:t>Ath</a:t>
            </a:r>
            <a:r>
              <a:rPr lang="it-IT" sz="2800" kern="100" dirty="0">
                <a:effectLst/>
                <a:latin typeface="Times New Roman" panose="02020603050405020304" pitchFamily="18" charset="0"/>
                <a:ea typeface="Aptos" panose="020B0004020202020204" pitchFamily="34" charset="0"/>
                <a:cs typeface="Times New Roman" panose="02020603050405020304" pitchFamily="18" charset="0"/>
              </a:rPr>
              <a:t>. 348c; cfr. </a:t>
            </a:r>
            <a:r>
              <a:rPr lang="it-IT" sz="2800" i="1" kern="100" dirty="0" err="1">
                <a:effectLst/>
                <a:latin typeface="Times New Roman" panose="02020603050405020304" pitchFamily="18" charset="0"/>
                <a:ea typeface="Aptos" panose="020B0004020202020204" pitchFamily="34" charset="0"/>
                <a:cs typeface="Times New Roman" panose="02020603050405020304" pitchFamily="18" charset="0"/>
              </a:rPr>
              <a:t>aud</a:t>
            </a:r>
            <a:r>
              <a:rPr lang="it-IT" sz="2800" i="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800" i="1" kern="100" dirty="0" err="1">
                <a:effectLst/>
                <a:latin typeface="Times New Roman" panose="02020603050405020304" pitchFamily="18" charset="0"/>
                <a:ea typeface="Aptos" panose="020B0004020202020204" pitchFamily="34" charset="0"/>
                <a:cs typeface="Times New Roman" panose="02020603050405020304" pitchFamily="18" charset="0"/>
              </a:rPr>
              <a:t>poet</a:t>
            </a:r>
            <a:r>
              <a:rPr lang="it-IT" sz="2800" kern="100" dirty="0">
                <a:effectLst/>
                <a:latin typeface="Times New Roman" panose="02020603050405020304" pitchFamily="18" charset="0"/>
                <a:ea typeface="Aptos" panose="020B0004020202020204" pitchFamily="34" charset="0"/>
                <a:cs typeface="Times New Roman" panose="02020603050405020304" pitchFamily="18" charset="0"/>
              </a:rPr>
              <a:t>. 15d</a:t>
            </a:r>
            <a:endParaRPr lang="it-IT" sz="2800" dirty="0"/>
          </a:p>
        </p:txBody>
      </p:sp>
      <p:sp>
        <p:nvSpPr>
          <p:cNvPr id="3" name="Segnaposto contenuto 2">
            <a:extLst>
              <a:ext uri="{FF2B5EF4-FFF2-40B4-BE49-F238E27FC236}">
                <a16:creationId xmlns:a16="http://schemas.microsoft.com/office/drawing/2014/main" id="{20073C5E-7885-C918-9EBC-A299A0CC9EB0}"/>
              </a:ext>
            </a:extLst>
          </p:cNvPr>
          <p:cNvSpPr>
            <a:spLocks noGrp="1"/>
          </p:cNvSpPr>
          <p:nvPr>
            <p:ph idx="1"/>
          </p:nvPr>
        </p:nvSpPr>
        <p:spPr>
          <a:xfrm>
            <a:off x="838200" y="1484416"/>
            <a:ext cx="10704616" cy="5373583"/>
          </a:xfrm>
        </p:spPr>
        <p:txBody>
          <a:bodyPr>
            <a:noAutofit/>
          </a:bodyPr>
          <a:lstStyle/>
          <a:p>
            <a:pPr marL="0" indent="0">
              <a:lnSpc>
                <a:spcPct val="115000"/>
              </a:lnSpc>
              <a:spcAft>
                <a:spcPts val="800"/>
              </a:spcAft>
              <a:buNone/>
            </a:pP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ἤνθησε</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ἡ</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τρ</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γῳδί</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διε</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β</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οήθη</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θ</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υμ</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στὸν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ἀκρό</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μ</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α </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θέ</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μ</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τῶν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τότ᾽ἀνθρώ</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ων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γενομένη</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πα</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ρ</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σχοῦσ</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α </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τοῖς</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μύθοις</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τοῖς</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άθεσιν</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ἀ</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π</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άτην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ὡς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Γοργί</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φησίν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ἣν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ὃ</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τήσ</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δικ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ιότερος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τοῦ</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μὴ</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τήσ</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ντος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ὁ</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τηθεὶς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σοφώτερος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τοῦ</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μὴ</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τηθέντος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ὁ</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μὲν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γὰρ</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τήσ</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δικ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ιότερος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ὅτι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τοῦ</a:t>
            </a: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θ</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ὑ</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οσχόμενος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ε</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οίηκεν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ὁ</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τηθεὶς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σοφώτερος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εὐάλωτον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γὰρ</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ὑφ</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ἡδονῆς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λόγων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τὸ</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μὴ</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ίσθητον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a:t>
            </a:r>
          </a:p>
          <a:p>
            <a:pPr marL="0" indent="0">
              <a:lnSpc>
                <a:spcPct val="115000"/>
              </a:lnSpc>
              <a:spcAft>
                <a:spcPts val="800"/>
              </a:spcAft>
              <a:buNone/>
            </a:pP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La tragedia fiorì e fu acclamata, e fu mirabile ascolto e visione per gli uomini di quel tempo e con i racconti e   le sofferenze procurò un inganno per cui, come dice Gorgia, chi inganna è più giusto di chi non inganna e chi è stato ingannato è più competente di chi non è stato ingannato. Infatti chi inganna è più giusto perché ha compiuto quel che ha promesso, chi è stato ingannato è più competente perché chi non è insensibile si fa prendere dal piacere dei discorsi. </a:t>
            </a:r>
          </a:p>
          <a:p>
            <a:pPr marL="0" indent="0">
              <a:buNone/>
            </a:pPr>
            <a:endParaRPr lang="it-IT" sz="2400" dirty="0"/>
          </a:p>
        </p:txBody>
      </p:sp>
    </p:spTree>
    <p:extLst>
      <p:ext uri="{BB962C8B-B14F-4D97-AF65-F5344CB8AC3E}">
        <p14:creationId xmlns:p14="http://schemas.microsoft.com/office/powerpoint/2010/main" val="906324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0BB044-96C7-C585-F4EF-4CC5458D4535}"/>
              </a:ext>
            </a:extLst>
          </p:cNvPr>
          <p:cNvSpPr>
            <a:spLocks noGrp="1"/>
          </p:cNvSpPr>
          <p:nvPr>
            <p:ph type="title"/>
          </p:nvPr>
        </p:nvSpPr>
        <p:spPr>
          <a:xfrm>
            <a:off x="838200" y="365126"/>
            <a:ext cx="10515600" cy="525524"/>
          </a:xfrm>
        </p:spPr>
        <p:txBody>
          <a:bodyPr>
            <a:normAutofit/>
          </a:bodyPr>
          <a:lstStyle/>
          <a:p>
            <a:r>
              <a:rPr lang="it-IT" sz="2800" dirty="0" err="1">
                <a:latin typeface="Times New Roman" panose="02020603050405020304" pitchFamily="18" charset="0"/>
                <a:cs typeface="Times New Roman" panose="02020603050405020304" pitchFamily="18" charset="0"/>
              </a:rPr>
              <a:t>Thuc</a:t>
            </a:r>
            <a:r>
              <a:rPr lang="it-IT" sz="2800" dirty="0">
                <a:latin typeface="Times New Roman" panose="02020603050405020304" pitchFamily="18" charset="0"/>
                <a:cs typeface="Times New Roman" panose="02020603050405020304" pitchFamily="18" charset="0"/>
              </a:rPr>
              <a:t>. 2. 37</a:t>
            </a:r>
          </a:p>
        </p:txBody>
      </p:sp>
      <p:sp>
        <p:nvSpPr>
          <p:cNvPr id="3" name="Segnaposto contenuto 2">
            <a:extLst>
              <a:ext uri="{FF2B5EF4-FFF2-40B4-BE49-F238E27FC236}">
                <a16:creationId xmlns:a16="http://schemas.microsoft.com/office/drawing/2014/main" id="{38B754CF-55E7-BEBC-F606-D81861A4FDA1}"/>
              </a:ext>
            </a:extLst>
          </p:cNvPr>
          <p:cNvSpPr>
            <a:spLocks noGrp="1"/>
          </p:cNvSpPr>
          <p:nvPr>
            <p:ph idx="1"/>
          </p:nvPr>
        </p:nvSpPr>
        <p:spPr>
          <a:xfrm>
            <a:off x="748145" y="890650"/>
            <a:ext cx="10605655" cy="5286313"/>
          </a:xfrm>
        </p:spPr>
        <p:txBody>
          <a:bodyPr>
            <a:noAutofit/>
          </a:bodyPr>
          <a:lstStyle/>
          <a:p>
            <a:pPr indent="0">
              <a:lnSpc>
                <a:spcPct val="115000"/>
              </a:lnSpc>
              <a:spcAft>
                <a:spcPts val="800"/>
              </a:spcAft>
              <a:buNone/>
            </a:pP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Χρώμεθ</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γὰρ</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ολιτείᾳ</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οὐ</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ζηλούσῃ</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τοὺς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τῶν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έλ</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νόμους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ράδειγμ</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δὲ</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μᾶλλον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ὐτοὶ</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ὄντες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τισὶν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ἢ</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μιμούμενοι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ἑτέρους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ὄνομ</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 </a:t>
            </a:r>
            <a:r>
              <a:rPr lang="it-IT" sz="2400" b="1" u="sng" kern="100" dirty="0" err="1">
                <a:effectLst/>
                <a:latin typeface="Times New Roman" panose="02020603050405020304" pitchFamily="18" charset="0"/>
                <a:ea typeface="Aptos" panose="020B0004020202020204" pitchFamily="34" charset="0"/>
                <a:cs typeface="Times New Roman" panose="02020603050405020304" pitchFamily="18" charset="0"/>
              </a:rPr>
              <a:t>μὲν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διὰ</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τὸ</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μὴ</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ὀλίγους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ἀλλ</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λείον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οἰκεῖν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δημοκρ</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τί</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κέκλητ</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μέτεστι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b="1" u="sng" kern="100" dirty="0" err="1">
                <a:effectLst/>
                <a:latin typeface="Times New Roman" panose="02020603050405020304" pitchFamily="18" charset="0"/>
                <a:ea typeface="Aptos" panose="020B0004020202020204" pitchFamily="34" charset="0"/>
                <a:cs typeface="Times New Roman" panose="02020603050405020304" pitchFamily="18" charset="0"/>
              </a:rPr>
              <a:t>δὲ</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τὰ</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u="dbl" kern="100" dirty="0" err="1">
                <a:effectLst/>
                <a:latin typeface="Times New Roman" panose="02020603050405020304" pitchFamily="18" charset="0"/>
                <a:ea typeface="Aptos" panose="020B0004020202020204" pitchFamily="34" charset="0"/>
                <a:cs typeface="Times New Roman" panose="02020603050405020304" pitchFamily="18" charset="0"/>
              </a:rPr>
              <a:t>μὲν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τοὺς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νόμους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ρὸς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τὰ</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ἴδι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διάφορ</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ᾶσι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τὸ</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ἴσον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τὰ</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u="dbl" kern="100" dirty="0" err="1">
                <a:effectLst/>
                <a:latin typeface="Times New Roman" panose="02020603050405020304" pitchFamily="18" charset="0"/>
                <a:ea typeface="Aptos" panose="020B0004020202020204" pitchFamily="34" charset="0"/>
                <a:cs typeface="Times New Roman" panose="02020603050405020304" pitchFamily="18" charset="0"/>
              </a:rPr>
              <a:t>δὲ</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τὴν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ἀξίωσιν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ὡς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ἕκ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στος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ἔν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τῳ</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εὐδοκιμεῖ</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οὐκ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ὸ</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μέρους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τὸ</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λέον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τὰ</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κοινὰ</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ἢ</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ἀρετῆς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ροτιμᾶτ</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οὐδ</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ὖ</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τὰ</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ενί</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ἔχων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γέ</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ἀγ</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θὸν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δρᾶσ</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τὴν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όλιν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ἀξιώμ</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τος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ἀφ</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νείᾳ</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κεκώλυτ</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ἐλευθέρως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b="1" u="sng" kern="100" dirty="0" err="1">
                <a:effectLst/>
                <a:latin typeface="Times New Roman" panose="02020603050405020304" pitchFamily="18" charset="0"/>
                <a:ea typeface="Aptos" panose="020B0004020202020204" pitchFamily="34" charset="0"/>
                <a:cs typeface="Times New Roman" panose="02020603050405020304" pitchFamily="18" charset="0"/>
              </a:rPr>
              <a:t>δὲ</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τά</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τε</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ρὸς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τὸ</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κοινὸν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ολιτεύομεν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τὴν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ρὸς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ἀλλήλους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τῶν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θ</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ἡμέρ</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ιτηδευμάτων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ὑ</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οψί</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οὐ</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ὀργῆς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τὸν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έλ</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εἰ</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θ</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ἡδονήν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δρᾷ</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ἔχοντες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οὐδὲ</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ἀζημίους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μέν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λυ</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ηρὰς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δὲ</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τῇ</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ὄψει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ἀχθηδόν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ροστιθέμενοι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ἀνε</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πα</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χθῶς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b="1" u="sng" kern="100" dirty="0" err="1">
                <a:effectLst/>
                <a:latin typeface="Times New Roman" panose="02020603050405020304" pitchFamily="18" charset="0"/>
                <a:ea typeface="Aptos" panose="020B0004020202020204" pitchFamily="34" charset="0"/>
                <a:cs typeface="Times New Roman" panose="02020603050405020304" pitchFamily="18" charset="0"/>
              </a:rPr>
              <a:t>δὲ</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τὰ</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ἴδι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ροσομιλοῦντες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τὰ</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δημόσι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διὰ</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δέος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μάλιστ</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οὐ</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ρ</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νομοῦμεν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τῶν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τε</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ἰεὶ</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ἀρχῇ</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ὄντων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ἀκροάσει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τῶν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νόμων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μάλιστ</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 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ὐτῶν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ὅσοι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τε</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ὠφελίᾳ</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τῶν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ἀδικουμένων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κεῖντ</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ὅσοι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ἄγρ</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φοι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ὄντες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ἰσχύνην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ὁμολογουμένην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φέρουσιν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endParaRPr lang="it-IT"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530480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675029-00D3-6596-3550-2086CAC74108}"/>
              </a:ext>
            </a:extLst>
          </p:cNvPr>
          <p:cNvSpPr>
            <a:spLocks noGrp="1"/>
          </p:cNvSpPr>
          <p:nvPr>
            <p:ph type="title"/>
          </p:nvPr>
        </p:nvSpPr>
        <p:spPr/>
        <p:txBody>
          <a:bodyPr>
            <a:normAutofit/>
          </a:bodyPr>
          <a:lstStyle/>
          <a:p>
            <a:r>
              <a:rPr lang="it-IT" sz="2800" dirty="0" err="1">
                <a:latin typeface="Times New Roman" panose="02020603050405020304" pitchFamily="18" charset="0"/>
                <a:cs typeface="Times New Roman" panose="02020603050405020304" pitchFamily="18" charset="0"/>
              </a:rPr>
              <a:t>Thuc</a:t>
            </a:r>
            <a:r>
              <a:rPr lang="it-IT" sz="2800" dirty="0">
                <a:latin typeface="Times New Roman" panose="02020603050405020304" pitchFamily="18" charset="0"/>
                <a:cs typeface="Times New Roman" panose="02020603050405020304" pitchFamily="18" charset="0"/>
              </a:rPr>
              <a:t>. 2. 37, trad. di M. Cagnetta</a:t>
            </a:r>
          </a:p>
        </p:txBody>
      </p:sp>
      <p:sp>
        <p:nvSpPr>
          <p:cNvPr id="3" name="Segnaposto contenuto 2">
            <a:extLst>
              <a:ext uri="{FF2B5EF4-FFF2-40B4-BE49-F238E27FC236}">
                <a16:creationId xmlns:a16="http://schemas.microsoft.com/office/drawing/2014/main" id="{B493E264-702A-5B34-123B-6A9247AEDE07}"/>
              </a:ext>
            </a:extLst>
          </p:cNvPr>
          <p:cNvSpPr>
            <a:spLocks noGrp="1"/>
          </p:cNvSpPr>
          <p:nvPr>
            <p:ph idx="1"/>
          </p:nvPr>
        </p:nvSpPr>
        <p:spPr>
          <a:xfrm>
            <a:off x="838200" y="1377538"/>
            <a:ext cx="10515600" cy="5115337"/>
          </a:xfrm>
        </p:spPr>
        <p:txBody>
          <a:bodyPr>
            <a:normAutofit fontScale="85000" lnSpcReduction="20000"/>
          </a:bodyPr>
          <a:lstStyle/>
          <a:p>
            <a:pPr marL="0" indent="0">
              <a:buNone/>
            </a:pPr>
            <a:r>
              <a:rPr lang="it-IT" sz="2800" kern="100" dirty="0">
                <a:effectLst/>
                <a:latin typeface="Times New Roman" panose="02020603050405020304" pitchFamily="18" charset="0"/>
                <a:ea typeface="Aptos" panose="020B0004020202020204" pitchFamily="34" charset="0"/>
                <a:cs typeface="Times New Roman" panose="02020603050405020304" pitchFamily="18" charset="0"/>
              </a:rPr>
              <a:t>Il nostro sistema politico non si propone di imitare le leggi di altri popoli: noi non copiamo nessuno, piuttosto siamo noi a costituire un modello per gli altri. Si chiama democrazia, poiché nell’amministrare si qualifica non rispetto ai pochi, ma alla maggioranza. Le leggi regolano le controversie private in modo tale che tutti abbiano un trattamento uguale, ma quanto alla reputazione di ognuno, il prestigio di cui possa godere chi si sia affermato in qualche campo non lo si raggiunge in base allo stato sociale di origine, ma in virtù del merito; e poi, d’altra parte, quanto all’impedimento costituito dalla povertà, per nessuno che abbia la capacità di operare nell’interesse dello Stato è di ostacolo la modestia del rango sociale. La nostra tuttavia è una vita libera non soltanto per quanto attiene i rapporti con lo Stato, ma anche relativamente ai rapporti quotidiani di solito improntati a reciproco sospetto: nessuno si scandalizza se un altro si comporta come meglio gli aggrada, e non per questo lo guarda storto, cosa innocua di per sé, ma che pure non manca di causare pena. Ma, se le nostre relazioni private sono caratterizzate dalla tolleranza, nella vita pubblica il timore ci impone di evitare col massimo rigore di agire illegalmente, piuttosto che in obbedienza ai magistrati in carica e alle leggi; soprattutto alle leggi disposte in favore delle vittime di un’ingiustizia e a quelle che, anche se non sono scritte, per comune consenso minacciano l’infamia.</a:t>
            </a:r>
          </a:p>
          <a:p>
            <a:pPr marL="0" indent="0">
              <a:buNone/>
            </a:pPr>
            <a:endParaRPr lang="it-IT" dirty="0"/>
          </a:p>
        </p:txBody>
      </p:sp>
    </p:spTree>
    <p:extLst>
      <p:ext uri="{BB962C8B-B14F-4D97-AF65-F5344CB8AC3E}">
        <p14:creationId xmlns:p14="http://schemas.microsoft.com/office/powerpoint/2010/main" val="2926630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7513C9-FA5C-0B9F-2F1C-3F34CD83A981}"/>
              </a:ext>
            </a:extLst>
          </p:cNvPr>
          <p:cNvSpPr>
            <a:spLocks noGrp="1"/>
          </p:cNvSpPr>
          <p:nvPr>
            <p:ph type="title"/>
          </p:nvPr>
        </p:nvSpPr>
        <p:spPr>
          <a:xfrm>
            <a:off x="838200" y="365126"/>
            <a:ext cx="10515600" cy="739280"/>
          </a:xfrm>
        </p:spPr>
        <p:txBody>
          <a:bodyPr>
            <a:normAutofit/>
          </a:bodyPr>
          <a:lstStyle/>
          <a:p>
            <a:r>
              <a:rPr lang="it-IT" sz="2800" dirty="0" err="1">
                <a:latin typeface="Times New Roman" panose="02020603050405020304" pitchFamily="18" charset="0"/>
                <a:cs typeface="Times New Roman" panose="02020603050405020304" pitchFamily="18" charset="0"/>
              </a:rPr>
              <a:t>Thuc</a:t>
            </a:r>
            <a:r>
              <a:rPr lang="it-IT" sz="2800" dirty="0">
                <a:latin typeface="Times New Roman" panose="02020603050405020304" pitchFamily="18" charset="0"/>
                <a:cs typeface="Times New Roman" panose="02020603050405020304" pitchFamily="18" charset="0"/>
              </a:rPr>
              <a:t>. 2. 65. 8</a:t>
            </a:r>
          </a:p>
        </p:txBody>
      </p:sp>
      <p:sp>
        <p:nvSpPr>
          <p:cNvPr id="3" name="Segnaposto contenuto 2">
            <a:extLst>
              <a:ext uri="{FF2B5EF4-FFF2-40B4-BE49-F238E27FC236}">
                <a16:creationId xmlns:a16="http://schemas.microsoft.com/office/drawing/2014/main" id="{4F720BFE-79F4-7111-ED28-36A86D59F948}"/>
              </a:ext>
            </a:extLst>
          </p:cNvPr>
          <p:cNvSpPr>
            <a:spLocks noGrp="1"/>
          </p:cNvSpPr>
          <p:nvPr>
            <p:ph idx="1"/>
          </p:nvPr>
        </p:nvSpPr>
        <p:spPr>
          <a:xfrm>
            <a:off x="838200" y="1253330"/>
            <a:ext cx="10633364" cy="5325599"/>
          </a:xfrm>
        </p:spPr>
        <p:txBody>
          <a:bodyPr>
            <a:normAutofit lnSpcReduction="10000"/>
          </a:bodyPr>
          <a:lstStyle/>
          <a:p>
            <a:pPr indent="0">
              <a:lnSpc>
                <a:spcPct val="115000"/>
              </a:lnSpc>
              <a:spcAft>
                <a:spcPts val="800"/>
              </a:spcAft>
              <a:buNone/>
            </a:pP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ἴτιον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ἦν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ὅτι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ἐκεῖνος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μὲν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δυν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τὸς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ὢν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τῷ</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τε</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ἀξιώμ</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τι</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τῇ</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γνώμῃ</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χρημάτων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τε</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φ</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νῶς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ἀδωρότ</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τος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γενόμενος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τεῖχε</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τὸ</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λῆθος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ἐλευθέρως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οὐκ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ἤγετο</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μᾶλλον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ὑ</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 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ὐτοῦ</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ἢ</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ὐτὸς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ἦγε</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διὰ</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τὸ</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μὴ</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κτώμενος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ἐξ</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οὐ</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ροσηκόντων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τὴν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δύν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μιν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ρὸς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ἡδονήν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λέγειν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ἀλλ</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ἔχων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ἐ</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π᾽ </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ἀξιώσει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ρὸς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ὀργήν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ἀντει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εῖν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it-IT" sz="2400" kern="100" dirty="0">
              <a:effectLst/>
              <a:latin typeface="Aptos" panose="020B0004020202020204" pitchFamily="34" charset="0"/>
              <a:ea typeface="Aptos" panose="020B0004020202020204" pitchFamily="34" charset="0"/>
              <a:cs typeface="Times New Roman" panose="02020603050405020304" pitchFamily="18" charset="0"/>
            </a:endParaRPr>
          </a:p>
          <a:p>
            <a:pPr indent="0">
              <a:lnSpc>
                <a:spcPct val="115000"/>
              </a:lnSpc>
              <a:spcAft>
                <a:spcPts val="800"/>
              </a:spcAft>
              <a:buNone/>
            </a:pP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La ragione era che egli personalmente potente </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per prestigio e lucida capacità di giudizio</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nonché assolutamente trasparente nella sua incorruttibilità, reggeva saldamente il popolo, </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senza però violarne la libertà</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e non si faceva guidare da esso, ma era piuttosto lui a fargli da guida, poiché non cercava di conseguire il potere con mezzi impropri, e pertanto non era costretto a parlare per far piacere al suo uditorio: il suo potere si fondava </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sull’alta considerazione di cui godeva</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ed egli poteva quindi contrastare le vedute degli altri cittadini anche andando incontro a reazioni irate (trad. di M. Cagnetta).</a:t>
            </a:r>
            <a:endParaRPr lang="it-IT"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2524345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996338-0BEA-DC07-90B4-6982EB98AAAB}"/>
              </a:ext>
            </a:extLst>
          </p:cNvPr>
          <p:cNvSpPr>
            <a:spLocks noGrp="1"/>
          </p:cNvSpPr>
          <p:nvPr>
            <p:ph type="title"/>
          </p:nvPr>
        </p:nvSpPr>
        <p:spPr>
          <a:xfrm>
            <a:off x="838200" y="365125"/>
            <a:ext cx="10515600" cy="727405"/>
          </a:xfrm>
        </p:spPr>
        <p:txBody>
          <a:bodyPr>
            <a:normAutofit/>
          </a:bodyPr>
          <a:lstStyle/>
          <a:p>
            <a:r>
              <a:rPr lang="it-IT" sz="2800" dirty="0" err="1">
                <a:latin typeface="Times New Roman" panose="02020603050405020304" pitchFamily="18" charset="0"/>
                <a:cs typeface="Times New Roman" panose="02020603050405020304" pitchFamily="18" charset="0"/>
              </a:rPr>
              <a:t>Thuc</a:t>
            </a:r>
            <a:r>
              <a:rPr lang="it-IT" sz="2800" dirty="0">
                <a:latin typeface="Times New Roman" panose="02020603050405020304" pitchFamily="18" charset="0"/>
                <a:cs typeface="Times New Roman" panose="02020603050405020304" pitchFamily="18" charset="0"/>
              </a:rPr>
              <a:t>. 8. 97. 2</a:t>
            </a:r>
          </a:p>
        </p:txBody>
      </p:sp>
      <p:sp>
        <p:nvSpPr>
          <p:cNvPr id="3" name="Segnaposto contenuto 2">
            <a:extLst>
              <a:ext uri="{FF2B5EF4-FFF2-40B4-BE49-F238E27FC236}">
                <a16:creationId xmlns:a16="http://schemas.microsoft.com/office/drawing/2014/main" id="{27BAE2CE-5BA4-ABF9-2783-E1A0C4396F4E}"/>
              </a:ext>
            </a:extLst>
          </p:cNvPr>
          <p:cNvSpPr>
            <a:spLocks noGrp="1"/>
          </p:cNvSpPr>
          <p:nvPr>
            <p:ph idx="1"/>
          </p:nvPr>
        </p:nvSpPr>
        <p:spPr>
          <a:xfrm>
            <a:off x="838200" y="1092530"/>
            <a:ext cx="10515600" cy="5084433"/>
          </a:xfrm>
        </p:spPr>
        <p:txBody>
          <a:bodyPr/>
          <a:lstStyle/>
          <a:p>
            <a:pPr indent="0">
              <a:lnSpc>
                <a:spcPct val="115000"/>
              </a:lnSpc>
              <a:spcAft>
                <a:spcPts val="800"/>
              </a:spcAft>
              <a:buNone/>
            </a:pP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οὐχ</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ἥκιστ</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α </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δὴ</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τὸν</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ρῶτον</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χρόνον</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ἐ</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π</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ί</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γε</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ἐμοῦ</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Ἀθην</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ῖοι</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φ</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ίνοντ</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ι</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εὖ</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ολιτεύσ</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ντες</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u="sng" kern="100" dirty="0" err="1">
                <a:effectLst/>
                <a:latin typeface="Times New Roman" panose="02020603050405020304" pitchFamily="18" charset="0"/>
                <a:ea typeface="Aptos" panose="020B0004020202020204" pitchFamily="34" charset="0"/>
                <a:cs typeface="Times New Roman" panose="02020603050405020304" pitchFamily="18" charset="0"/>
              </a:rPr>
              <a:t>μετρί</a:t>
            </a:r>
            <a:r>
              <a:rPr lang="it-IT" u="sng" kern="100" dirty="0">
                <a:effectLst/>
                <a:latin typeface="Times New Roman" panose="02020603050405020304" pitchFamily="18" charset="0"/>
                <a:ea typeface="Aptos" panose="020B0004020202020204" pitchFamily="34" charset="0"/>
                <a:cs typeface="Times New Roman" panose="02020603050405020304" pitchFamily="18" charset="0"/>
              </a:rPr>
              <a:t>α </a:t>
            </a:r>
            <a:r>
              <a:rPr lang="it-IT" u="sng" kern="100" dirty="0" err="1">
                <a:effectLst/>
                <a:latin typeface="Times New Roman" panose="02020603050405020304" pitchFamily="18" charset="0"/>
                <a:ea typeface="Aptos" panose="020B0004020202020204" pitchFamily="34" charset="0"/>
                <a:cs typeface="Times New Roman" panose="02020603050405020304" pitchFamily="18" charset="0"/>
              </a:rPr>
              <a:t>γὰρ</a:t>
            </a:r>
            <a:r>
              <a:rPr lang="it-IT" u="sng"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u="sng" kern="100" dirty="0" err="1">
                <a:effectLst/>
                <a:latin typeface="Times New Roman" panose="02020603050405020304" pitchFamily="18" charset="0"/>
                <a:ea typeface="Aptos" panose="020B0004020202020204" pitchFamily="34" charset="0"/>
                <a:cs typeface="Times New Roman" panose="02020603050405020304" pitchFamily="18" charset="0"/>
              </a:rPr>
              <a:t>ἥ</a:t>
            </a:r>
            <a:r>
              <a:rPr lang="it-IT" u="sng"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u="sng" kern="100" dirty="0" err="1">
                <a:effectLst/>
                <a:latin typeface="Times New Roman" panose="02020603050405020304" pitchFamily="18" charset="0"/>
                <a:ea typeface="Aptos" panose="020B0004020202020204" pitchFamily="34" charset="0"/>
                <a:cs typeface="Times New Roman" panose="02020603050405020304" pitchFamily="18" charset="0"/>
              </a:rPr>
              <a:t>τε</a:t>
            </a:r>
            <a:r>
              <a:rPr lang="it-IT" u="sng"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u="sng" kern="100" dirty="0" err="1">
                <a:effectLst/>
                <a:latin typeface="Times New Roman" panose="02020603050405020304" pitchFamily="18" charset="0"/>
                <a:ea typeface="Aptos" panose="020B0004020202020204" pitchFamily="34" charset="0"/>
                <a:cs typeface="Times New Roman" panose="02020603050405020304" pitchFamily="18" charset="0"/>
              </a:rPr>
              <a:t>ἐς</a:t>
            </a:r>
            <a:r>
              <a:rPr lang="it-IT" u="sng"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u="sng" kern="100" dirty="0" err="1">
                <a:effectLst/>
                <a:latin typeface="Times New Roman" panose="02020603050405020304" pitchFamily="18" charset="0"/>
                <a:ea typeface="Aptos" panose="020B0004020202020204" pitchFamily="34" charset="0"/>
                <a:cs typeface="Times New Roman" panose="02020603050405020304" pitchFamily="18" charset="0"/>
              </a:rPr>
              <a:t>τοὺς</a:t>
            </a:r>
            <a:r>
              <a:rPr lang="it-IT" u="sng"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u="sng" kern="100" dirty="0" err="1">
                <a:effectLst/>
                <a:latin typeface="Times New Roman" panose="02020603050405020304" pitchFamily="18" charset="0"/>
                <a:ea typeface="Aptos" panose="020B0004020202020204" pitchFamily="34" charset="0"/>
                <a:cs typeface="Times New Roman" panose="02020603050405020304" pitchFamily="18" charset="0"/>
              </a:rPr>
              <a:t>ὀλίγους</a:t>
            </a:r>
            <a:r>
              <a:rPr lang="it-IT" u="sng"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u="sng"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u="sng"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u="sng"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u="sng"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u="sng" kern="100" dirty="0" err="1">
                <a:effectLst/>
                <a:latin typeface="Times New Roman" panose="02020603050405020304" pitchFamily="18" charset="0"/>
                <a:ea typeface="Aptos" panose="020B0004020202020204" pitchFamily="34" charset="0"/>
                <a:cs typeface="Times New Roman" panose="02020603050405020304" pitchFamily="18" charset="0"/>
              </a:rPr>
              <a:t>τοὺς</a:t>
            </a:r>
            <a:r>
              <a:rPr lang="it-IT" u="sng"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u="sng" kern="100" dirty="0" err="1">
                <a:effectLst/>
                <a:latin typeface="Times New Roman" panose="02020603050405020304" pitchFamily="18" charset="0"/>
                <a:ea typeface="Aptos" panose="020B0004020202020204" pitchFamily="34" charset="0"/>
                <a:cs typeface="Times New Roman" panose="02020603050405020304" pitchFamily="18" charset="0"/>
              </a:rPr>
              <a:t>ολλοὺς</a:t>
            </a:r>
            <a:r>
              <a:rPr lang="it-IT" u="sng"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u="sng" kern="100" dirty="0" err="1">
                <a:effectLst/>
                <a:latin typeface="Times New Roman" panose="02020603050405020304" pitchFamily="18" charset="0"/>
                <a:ea typeface="Aptos" panose="020B0004020202020204" pitchFamily="34" charset="0"/>
                <a:cs typeface="Times New Roman" panose="02020603050405020304" pitchFamily="18" charset="0"/>
              </a:rPr>
              <a:t>ξύγκρ</a:t>
            </a:r>
            <a:r>
              <a:rPr lang="it-IT" u="sng"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u="sng" kern="100" dirty="0" err="1">
                <a:effectLst/>
                <a:latin typeface="Times New Roman" panose="02020603050405020304" pitchFamily="18" charset="0"/>
                <a:ea typeface="Aptos" panose="020B0004020202020204" pitchFamily="34" charset="0"/>
                <a:cs typeface="Times New Roman" panose="02020603050405020304" pitchFamily="18" charset="0"/>
              </a:rPr>
              <a:t>σις</a:t>
            </a:r>
            <a:r>
              <a:rPr lang="it-IT" u="sng"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u="sng" kern="100" dirty="0" err="1">
                <a:effectLst/>
                <a:latin typeface="Times New Roman" panose="02020603050405020304" pitchFamily="18" charset="0"/>
                <a:ea typeface="Aptos" panose="020B0004020202020204" pitchFamily="34" charset="0"/>
                <a:cs typeface="Times New Roman" panose="02020603050405020304" pitchFamily="18" charset="0"/>
              </a:rPr>
              <a:t>ἐγένετο</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ἐκ</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ονήρων</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τῶν</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ρ</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γμάτων</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γενομένων</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τοῦτο</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ρῶτον</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ἀνήνεγκε</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τὴν</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kern="100" dirty="0" err="1">
                <a:effectLst/>
                <a:latin typeface="Times New Roman" panose="02020603050405020304" pitchFamily="18" charset="0"/>
                <a:ea typeface="Aptos" panose="020B0004020202020204" pitchFamily="34" charset="0"/>
                <a:cs typeface="Times New Roman" panose="02020603050405020304" pitchFamily="18" charset="0"/>
              </a:rPr>
              <a:t>όλιν</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it-IT" kern="100" dirty="0">
              <a:effectLst/>
              <a:latin typeface="Aptos" panose="020B0004020202020204" pitchFamily="34" charset="0"/>
              <a:ea typeface="Aptos" panose="020B0004020202020204" pitchFamily="34" charset="0"/>
              <a:cs typeface="Times New Roman" panose="02020603050405020304" pitchFamily="18" charset="0"/>
            </a:endParaRPr>
          </a:p>
          <a:p>
            <a:pPr indent="0">
              <a:lnSpc>
                <a:spcPct val="115000"/>
              </a:lnSpc>
              <a:spcAft>
                <a:spcPts val="800"/>
              </a:spcAft>
              <a:buNone/>
            </a:pPr>
            <a:r>
              <a:rPr lang="it-IT" kern="100" dirty="0">
                <a:effectLst/>
                <a:latin typeface="Times New Roman" panose="02020603050405020304" pitchFamily="18" charset="0"/>
                <a:ea typeface="Aptos" panose="020B0004020202020204" pitchFamily="34" charset="0"/>
                <a:cs typeface="Times New Roman" panose="02020603050405020304" pitchFamily="18" charset="0"/>
              </a:rPr>
              <a:t>E fu in questo periodo che, almeno ai miei tempi, gli Ateniesi sembrano essersi dati un governo davvero eccellente, giacché </a:t>
            </a:r>
            <a:r>
              <a:rPr lang="it-IT" u="sng" kern="100" dirty="0">
                <a:effectLst/>
                <a:latin typeface="Times New Roman" panose="02020603050405020304" pitchFamily="18" charset="0"/>
                <a:ea typeface="Aptos" panose="020B0004020202020204" pitchFamily="34" charset="0"/>
                <a:cs typeface="Times New Roman" panose="02020603050405020304" pitchFamily="18" charset="0"/>
              </a:rPr>
              <a:t>si ebbe allora una fusione di oligarchia e democrazia improntata a moderazione</a:t>
            </a:r>
            <a:r>
              <a:rPr lang="it-IT" kern="100" dirty="0">
                <a:effectLst/>
                <a:latin typeface="Times New Roman" panose="02020603050405020304" pitchFamily="18" charset="0"/>
                <a:ea typeface="Aptos" panose="020B0004020202020204" pitchFamily="34" charset="0"/>
                <a:cs typeface="Times New Roman" panose="02020603050405020304" pitchFamily="18" charset="0"/>
              </a:rPr>
              <a:t>; e fu questa circostanza a risollevare la città in una situazione divenuta assai difficile (trad. di M. Cagnetta).</a:t>
            </a:r>
            <a:endParaRPr lang="it-IT" kern="100" dirty="0">
              <a:effectLst/>
              <a:latin typeface="Aptos" panose="020B0004020202020204" pitchFamily="34" charset="0"/>
              <a:ea typeface="Aptos" panose="020B000402020202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531710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F3089E-D67D-181E-94AC-3C2785942206}"/>
              </a:ext>
            </a:extLst>
          </p:cNvPr>
          <p:cNvSpPr>
            <a:spLocks noGrp="1"/>
          </p:cNvSpPr>
          <p:nvPr>
            <p:ph type="title"/>
          </p:nvPr>
        </p:nvSpPr>
        <p:spPr>
          <a:xfrm>
            <a:off x="838200" y="365126"/>
            <a:ext cx="10515600" cy="739280"/>
          </a:xfrm>
        </p:spPr>
        <p:txBody>
          <a:bodyPr>
            <a:normAutofit/>
          </a:bodyPr>
          <a:lstStyle/>
          <a:p>
            <a:r>
              <a:rPr lang="it-IT" sz="2800" dirty="0" err="1">
                <a:latin typeface="Times New Roman" panose="02020603050405020304" pitchFamily="18" charset="0"/>
                <a:cs typeface="Times New Roman" panose="02020603050405020304" pitchFamily="18" charset="0"/>
              </a:rPr>
              <a:t>Thuc</a:t>
            </a:r>
            <a:r>
              <a:rPr lang="it-IT" sz="2800" dirty="0">
                <a:latin typeface="Times New Roman" panose="02020603050405020304" pitchFamily="18" charset="0"/>
                <a:cs typeface="Times New Roman" panose="02020603050405020304" pitchFamily="18" charset="0"/>
              </a:rPr>
              <a:t>. 2. 65. 5 s.</a:t>
            </a:r>
          </a:p>
        </p:txBody>
      </p:sp>
      <p:sp>
        <p:nvSpPr>
          <p:cNvPr id="3" name="Segnaposto contenuto 2">
            <a:extLst>
              <a:ext uri="{FF2B5EF4-FFF2-40B4-BE49-F238E27FC236}">
                <a16:creationId xmlns:a16="http://schemas.microsoft.com/office/drawing/2014/main" id="{07507326-9B6D-B749-818D-F6E344873B95}"/>
              </a:ext>
            </a:extLst>
          </p:cNvPr>
          <p:cNvSpPr>
            <a:spLocks noGrp="1"/>
          </p:cNvSpPr>
          <p:nvPr>
            <p:ph idx="1"/>
          </p:nvPr>
        </p:nvSpPr>
        <p:spPr>
          <a:xfrm>
            <a:off x="845127" y="1253330"/>
            <a:ext cx="10515600" cy="5239543"/>
          </a:xfrm>
        </p:spPr>
        <p:txBody>
          <a:bodyPr/>
          <a:lstStyle/>
          <a:p>
            <a:pPr indent="0">
              <a:lnSpc>
                <a:spcPct val="115000"/>
              </a:lnSpc>
              <a:spcAft>
                <a:spcPts val="800"/>
              </a:spcAft>
              <a:buNone/>
            </a:pP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ὅσον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τε</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γὰρ</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χρόνον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ρούστη</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τῆς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όλεως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τῇ</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εἰρήνῃ</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μετρίως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ἐξηγεῖτο</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ἀσφ</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λῶς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διεφύλ</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ξεν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ὐτήν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ἐγένετο</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ἐκείνου</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μεγίστη</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ειδή</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τε</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ὁ</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όλεμος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τέστη</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ὁ</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δὲ</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φ</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ίνετ</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τούτῳ</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π</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ρογνοὺς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τὴν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δύν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μιν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6.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ε</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β</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ίω</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δὲ</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δύο</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ἔτη</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ἓξ</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μῆν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ειδὴ</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έθ</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νεν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λέον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ἔτι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ἐγνώσθη</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ἡ</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π</a:t>
            </a:r>
            <a:r>
              <a:rPr lang="it-IT" sz="2400" u="sng" kern="100" dirty="0" err="1">
                <a:effectLst/>
                <a:latin typeface="Times New Roman" panose="02020603050405020304" pitchFamily="18" charset="0"/>
                <a:ea typeface="Aptos" panose="020B0004020202020204" pitchFamily="34" charset="0"/>
                <a:cs typeface="Times New Roman" panose="02020603050405020304" pitchFamily="18" charset="0"/>
              </a:rPr>
              <a:t>ρόνοι</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ὐτοῦ</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ἡ</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τὸν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όλεμον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it-IT" sz="2400" kern="100" dirty="0">
              <a:latin typeface="Times New Roman" panose="02020603050405020304" pitchFamily="18" charset="0"/>
              <a:ea typeface="Aptos" panose="020B0004020202020204" pitchFamily="34" charset="0"/>
              <a:cs typeface="Times New Roman" panose="02020603050405020304" pitchFamily="18" charset="0"/>
            </a:endParaRPr>
          </a:p>
          <a:p>
            <a:pPr indent="0">
              <a:lnSpc>
                <a:spcPct val="115000"/>
              </a:lnSpc>
              <a:spcAft>
                <a:spcPts val="800"/>
              </a:spcAft>
              <a:buNone/>
            </a:pP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Ed in realtà, per tutto il tempo che fu a capo della città in periodo di pace, governò sempre con moderazione e garantì la sicurezza dello Stato, che sotto di lui raggiunse il massimo splendore; quando poi scoppiò la guerra, è chiaro che </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seppe calcolarne</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preventivamente la portata. 6. Visse ancora per due anni e sei mesi; e fu dopo la sua morte che </a:t>
            </a:r>
            <a:r>
              <a:rPr lang="it-IT" sz="2400" u="sng" kern="100" dirty="0">
                <a:effectLst/>
                <a:latin typeface="Times New Roman" panose="02020603050405020304" pitchFamily="18" charset="0"/>
                <a:ea typeface="Aptos" panose="020B0004020202020204" pitchFamily="34" charset="0"/>
                <a:cs typeface="Times New Roman" panose="02020603050405020304" pitchFamily="18" charset="0"/>
              </a:rPr>
              <a:t>le previsioni</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da lui formulate circa la guerra vennero comprese appieno (trad. di M. Cagnetta).</a:t>
            </a:r>
          </a:p>
          <a:p>
            <a:pPr marL="0" indent="0">
              <a:buNone/>
            </a:pPr>
            <a:endParaRPr lang="it-IT" dirty="0"/>
          </a:p>
        </p:txBody>
      </p:sp>
    </p:spTree>
    <p:extLst>
      <p:ext uri="{BB962C8B-B14F-4D97-AF65-F5344CB8AC3E}">
        <p14:creationId xmlns:p14="http://schemas.microsoft.com/office/powerpoint/2010/main" val="1836768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ED3CEA-6C52-F70B-2CED-0948BD358BA1}"/>
              </a:ext>
            </a:extLst>
          </p:cNvPr>
          <p:cNvSpPr>
            <a:spLocks noGrp="1"/>
          </p:cNvSpPr>
          <p:nvPr>
            <p:ph type="title"/>
          </p:nvPr>
        </p:nvSpPr>
        <p:spPr>
          <a:xfrm>
            <a:off x="1128156" y="365126"/>
            <a:ext cx="10225644" cy="1024288"/>
          </a:xfrm>
        </p:spPr>
        <p:txBody>
          <a:bodyPr>
            <a:normAutofit/>
          </a:bodyPr>
          <a:lstStyle/>
          <a:p>
            <a:r>
              <a:rPr lang="it-IT" sz="2800" dirty="0" err="1">
                <a:latin typeface="Times New Roman" panose="02020603050405020304" pitchFamily="18" charset="0"/>
                <a:cs typeface="Times New Roman" panose="02020603050405020304" pitchFamily="18" charset="0"/>
              </a:rPr>
              <a:t>Thuc</a:t>
            </a:r>
            <a:r>
              <a:rPr lang="it-IT" sz="2800" dirty="0">
                <a:latin typeface="Times New Roman" panose="02020603050405020304" pitchFamily="18" charset="0"/>
                <a:cs typeface="Times New Roman" panose="02020603050405020304" pitchFamily="18" charset="0"/>
              </a:rPr>
              <a:t>. 1. 22. 4</a:t>
            </a:r>
          </a:p>
        </p:txBody>
      </p:sp>
      <p:sp>
        <p:nvSpPr>
          <p:cNvPr id="3" name="Segnaposto contenuto 2">
            <a:extLst>
              <a:ext uri="{FF2B5EF4-FFF2-40B4-BE49-F238E27FC236}">
                <a16:creationId xmlns:a16="http://schemas.microsoft.com/office/drawing/2014/main" id="{DDCAF42D-B504-348A-39B0-52946AB3A61C}"/>
              </a:ext>
            </a:extLst>
          </p:cNvPr>
          <p:cNvSpPr>
            <a:spLocks noGrp="1"/>
          </p:cNvSpPr>
          <p:nvPr>
            <p:ph idx="1"/>
          </p:nvPr>
        </p:nvSpPr>
        <p:spPr/>
        <p:txBody>
          <a:bodyPr/>
          <a:lstStyle/>
          <a:p>
            <a:pPr indent="0">
              <a:lnSpc>
                <a:spcPct val="115000"/>
              </a:lnSpc>
              <a:spcAft>
                <a:spcPts val="800"/>
              </a:spcAft>
              <a:buNone/>
            </a:pP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ὅσοι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δὲ</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β</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ουλήσοντ</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τῶν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τε</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γενομένων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τὸ</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σ</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φὲς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σκο</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εῖν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τῶν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μελλόντων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οτὲ</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ὖθις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τὰ</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τὸ</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ἀνθρώ</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ινον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τοιούτων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ὶ</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ρ</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απ</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λησίων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ἔσεσθ</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ὠφέλιμ</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κρίνειν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ὐτὰ</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ἀρκούντως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ἕξει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κτῆμά</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τε</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ἰεὶ</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μᾶλλον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ἢ</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ἀγώνισμ</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ἐς</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τὸ</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πα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ρ</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χρῆμ</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ἀκούειν</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ξύγκειτ</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α</a:t>
            </a:r>
            <a:r>
              <a:rPr lang="it-IT" sz="2400" kern="100" dirty="0" err="1">
                <a:effectLst/>
                <a:latin typeface="Times New Roman" panose="02020603050405020304" pitchFamily="18" charset="0"/>
                <a:ea typeface="Aptos" panose="020B0004020202020204" pitchFamily="34" charset="0"/>
                <a:cs typeface="Times New Roman" panose="02020603050405020304" pitchFamily="18" charset="0"/>
              </a:rPr>
              <a:t>ι</a:t>
            </a: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a:t>
            </a:r>
          </a:p>
          <a:p>
            <a:pPr indent="0">
              <a:lnSpc>
                <a:spcPct val="115000"/>
              </a:lnSpc>
              <a:spcAft>
                <a:spcPts val="800"/>
              </a:spcAft>
              <a:buNone/>
            </a:pPr>
            <a:r>
              <a:rPr lang="it-IT" sz="2400" kern="100" dirty="0">
                <a:effectLst/>
                <a:latin typeface="Times New Roman" panose="02020603050405020304" pitchFamily="18" charset="0"/>
                <a:ea typeface="Aptos" panose="020B0004020202020204" pitchFamily="34" charset="0"/>
                <a:cs typeface="Times New Roman" panose="02020603050405020304" pitchFamily="18" charset="0"/>
              </a:rPr>
              <a:t>A me però basterà il fatto che lo ritengano utile quanti vorranno vedere con precisione i fatti passati e orientarsi un domani di fronte agli eventi, quando stiano per verificarsi, uguali o simili, in ragione della natura umana. Ciò che ho composto è un’acquisizione perenne, non un pezzo di bravura mirante al successo immediato (trad. di L. Canfora).</a:t>
            </a:r>
          </a:p>
          <a:p>
            <a:pPr marL="0" indent="0">
              <a:buNone/>
            </a:pPr>
            <a:endParaRPr lang="it-IT" dirty="0"/>
          </a:p>
        </p:txBody>
      </p:sp>
    </p:spTree>
    <p:extLst>
      <p:ext uri="{BB962C8B-B14F-4D97-AF65-F5344CB8AC3E}">
        <p14:creationId xmlns:p14="http://schemas.microsoft.com/office/powerpoint/2010/main" val="319734613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TotalTime>
  <Words>1250</Words>
  <Application>Microsoft Macintosh PowerPoint</Application>
  <PresentationFormat>Widescreen</PresentationFormat>
  <Paragraphs>20</Paragraphs>
  <Slides>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8</vt:i4>
      </vt:variant>
    </vt:vector>
  </HeadingPairs>
  <TitlesOfParts>
    <vt:vector size="13" baseType="lpstr">
      <vt:lpstr>Aptos</vt:lpstr>
      <vt:lpstr>Aptos Display</vt:lpstr>
      <vt:lpstr>Arial</vt:lpstr>
      <vt:lpstr>Times New Roman</vt:lpstr>
      <vt:lpstr>Tema di Office</vt:lpstr>
      <vt:lpstr>Roberto Nicolai  I testi, la storia e le domande: l’epitafio di Pericle in Tucidide</vt:lpstr>
      <vt:lpstr>Gorg. Fr. 82 Β 23 D.-K., ap. Plut. glor. Ath. 348c; cfr. aud. poet. 15d</vt:lpstr>
      <vt:lpstr>Thuc. 2. 37</vt:lpstr>
      <vt:lpstr>Thuc. 2. 37, trad. di M. Cagnetta</vt:lpstr>
      <vt:lpstr>Thuc. 2. 65. 8</vt:lpstr>
      <vt:lpstr>Thuc. 8. 97. 2</vt:lpstr>
      <vt:lpstr>Thuc. 2. 65. 5 s.</vt:lpstr>
      <vt:lpstr>Thuc. 1. 22.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Roberto Nicolai  I testi, la storia e le domande: l’epitafio di Pericle in Tucidide</dc:title>
  <dc:creator>Roberto Nicolai</dc:creator>
  <cp:lastModifiedBy>Roberto Nicolai</cp:lastModifiedBy>
  <cp:revision>4</cp:revision>
  <dcterms:created xsi:type="dcterms:W3CDTF">2023-12-13T07:27:33Z</dcterms:created>
  <dcterms:modified xsi:type="dcterms:W3CDTF">2023-12-13T07:48:55Z</dcterms:modified>
</cp:coreProperties>
</file>