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</p:sldIdLst>
  <p:sldSz cx="6858000" cy="9144000" type="screen4x3"/>
  <p:notesSz cx="7102475" cy="1023302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980" y="13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342900" y="4933072"/>
            <a:ext cx="6229350" cy="1524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Titolo 27"/>
          <p:cNvSpPr>
            <a:spLocks noGrp="1"/>
          </p:cNvSpPr>
          <p:nvPr>
            <p:ph type="ctrTitle"/>
          </p:nvPr>
        </p:nvSpPr>
        <p:spPr>
          <a:xfrm>
            <a:off x="342900" y="1911643"/>
            <a:ext cx="6229350" cy="26416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cxnSp>
        <p:nvCxnSpPr>
          <p:cNvPr id="8" name="Connettore 1 7"/>
          <p:cNvCxnSpPr/>
          <p:nvPr/>
        </p:nvCxnSpPr>
        <p:spPr>
          <a:xfrm>
            <a:off x="1097720" y="4733502"/>
            <a:ext cx="2228850" cy="2117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3531431" y="4733502"/>
            <a:ext cx="2228850" cy="2117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e 13"/>
          <p:cNvSpPr/>
          <p:nvPr/>
        </p:nvSpPr>
        <p:spPr>
          <a:xfrm>
            <a:off x="3405261" y="4701736"/>
            <a:ext cx="34290" cy="6096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Segnaposto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CA16E-9CC8-4466-BAFD-1D033C586721}" type="datetimeFigureOut">
              <a:rPr lang="it-IT" smtClean="0"/>
              <a:pPr/>
              <a:t>08/11/2018</a:t>
            </a:fld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8CFA46-6E88-4FFD-B771-9C536197177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CA16E-9CC8-4466-BAFD-1D033C586721}" type="datetimeFigureOut">
              <a:rPr lang="it-IT" smtClean="0"/>
              <a:pPr/>
              <a:t>08/11/2018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CFA46-6E88-4FFD-B771-9C536197177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CA16E-9CC8-4466-BAFD-1D033C586721}" type="datetimeFigureOut">
              <a:rPr lang="it-IT" smtClean="0"/>
              <a:pPr/>
              <a:t>08/11/2018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CFA46-6E88-4FFD-B771-9C536197177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342900" y="2032000"/>
            <a:ext cx="6172200" cy="6096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2BCA16E-9CC8-4466-BAFD-1D033C586721}" type="datetimeFigureOut">
              <a:rPr lang="it-IT" smtClean="0"/>
              <a:pPr/>
              <a:t>08/11/2018</a:t>
            </a:fld>
            <a:endParaRPr lang="it-IT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68CFA46-6E88-4FFD-B771-9C536197177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6" name="Segnaposto piè di pagina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7" name="Tito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CA16E-9CC8-4466-BAFD-1D033C586721}" type="datetimeFigureOut">
              <a:rPr lang="it-IT" smtClean="0"/>
              <a:pPr/>
              <a:t>08/11/2018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CFA46-6E88-4FFD-B771-9C536197177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14350" y="4673600"/>
            <a:ext cx="5943600" cy="18288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14350" y="6611819"/>
            <a:ext cx="5943600" cy="1312981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cxnSp>
        <p:nvCxnSpPr>
          <p:cNvPr id="7" name="Connettore 1 6"/>
          <p:cNvCxnSpPr/>
          <p:nvPr/>
        </p:nvCxnSpPr>
        <p:spPr>
          <a:xfrm>
            <a:off x="514350" y="6555990"/>
            <a:ext cx="5943600" cy="5735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CA16E-9CC8-4466-BAFD-1D033C586721}" type="datetimeFigureOut">
              <a:rPr lang="it-IT" smtClean="0"/>
              <a:pPr/>
              <a:t>08/11/2018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CFA46-6E88-4FFD-B771-9C536197177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half" idx="1"/>
          </p:nvPr>
        </p:nvSpPr>
        <p:spPr>
          <a:xfrm>
            <a:off x="342900" y="2032000"/>
            <a:ext cx="3044952" cy="6096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2"/>
          </p:nvPr>
        </p:nvSpPr>
        <p:spPr>
          <a:xfrm>
            <a:off x="3486150" y="2032000"/>
            <a:ext cx="3044952" cy="6096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CFA46-6E88-4FFD-B771-9C536197177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CA16E-9CC8-4466-BAFD-1D033C586721}" type="datetimeFigureOut">
              <a:rPr lang="it-IT" smtClean="0"/>
              <a:pPr/>
              <a:t>08/11/2018</a:t>
            </a:fld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1866124"/>
            <a:ext cx="3030141" cy="1016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2" name="Segnaposto contenuto 31"/>
          <p:cNvSpPr>
            <a:spLocks noGrp="1"/>
          </p:cNvSpPr>
          <p:nvPr>
            <p:ph sz="half" idx="2"/>
          </p:nvPr>
        </p:nvSpPr>
        <p:spPr>
          <a:xfrm>
            <a:off x="342900" y="2935861"/>
            <a:ext cx="3028950" cy="5218176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34" name="Segnaposto contenuto 33"/>
          <p:cNvSpPr>
            <a:spLocks noGrp="1"/>
          </p:cNvSpPr>
          <p:nvPr>
            <p:ph sz="quarter" idx="4"/>
          </p:nvPr>
        </p:nvSpPr>
        <p:spPr>
          <a:xfrm>
            <a:off x="3487341" y="2935861"/>
            <a:ext cx="3028950" cy="5218176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207264"/>
            <a:ext cx="6172200" cy="1524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idx="3"/>
          </p:nvPr>
        </p:nvSpPr>
        <p:spPr>
          <a:xfrm>
            <a:off x="3486150" y="1866124"/>
            <a:ext cx="3030141" cy="1016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cxnSp>
        <p:nvCxnSpPr>
          <p:cNvPr id="10" name="Connettore 1 9"/>
          <p:cNvCxnSpPr/>
          <p:nvPr/>
        </p:nvCxnSpPr>
        <p:spPr>
          <a:xfrm>
            <a:off x="422209" y="2906959"/>
            <a:ext cx="2811780" cy="211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>
            <a:off x="3566160" y="2906959"/>
            <a:ext cx="2811780" cy="211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CA16E-9CC8-4466-BAFD-1D033C586721}" type="datetimeFigureOut">
              <a:rPr lang="it-IT" smtClean="0"/>
              <a:pPr/>
              <a:t>08/11/2018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CFA46-6E88-4FFD-B771-9C536197177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CA16E-9CC8-4466-BAFD-1D033C586721}" type="datetimeFigureOut">
              <a:rPr lang="it-IT" smtClean="0"/>
              <a:pPr/>
              <a:t>08/11/2018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CFA46-6E88-4FFD-B771-9C536197177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egnaposto contenuto 28"/>
          <p:cNvSpPr>
            <a:spLocks noGrp="1"/>
          </p:cNvSpPr>
          <p:nvPr>
            <p:ph sz="quarter" idx="1"/>
          </p:nvPr>
        </p:nvSpPr>
        <p:spPr>
          <a:xfrm>
            <a:off x="342900" y="609600"/>
            <a:ext cx="4686300" cy="7620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086350" y="2133600"/>
            <a:ext cx="1488186" cy="49784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1" name="Titolo 30"/>
          <p:cNvSpPr>
            <a:spLocks noGrp="1"/>
          </p:cNvSpPr>
          <p:nvPr>
            <p:ph type="title"/>
          </p:nvPr>
        </p:nvSpPr>
        <p:spPr>
          <a:xfrm>
            <a:off x="5086350" y="609600"/>
            <a:ext cx="1485900" cy="14224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2BCA16E-9CC8-4466-BAFD-1D033C586721}" type="datetimeFigureOut">
              <a:rPr lang="it-IT" smtClean="0"/>
              <a:pPr/>
              <a:t>08/11/2018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8CFA46-6E88-4FFD-B771-9C536197177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72050" y="609600"/>
            <a:ext cx="1543050" cy="14224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42900" y="609600"/>
            <a:ext cx="4514850" cy="74168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972050" y="2133600"/>
            <a:ext cx="1543050" cy="58928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CA16E-9CC8-4466-BAFD-1D033C586721}" type="datetimeFigureOut">
              <a:rPr lang="it-IT" smtClean="0"/>
              <a:pPr/>
              <a:t>08/11/2018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8CFA46-6E88-4FFD-B771-9C536197177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342900" y="1930401"/>
            <a:ext cx="6172200" cy="623781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4343400" y="8271556"/>
            <a:ext cx="1943100" cy="512064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2BCA16E-9CC8-4466-BAFD-1D033C586721}" type="datetimeFigureOut">
              <a:rPr lang="it-IT" smtClean="0"/>
              <a:pPr/>
              <a:t>08/11/2018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1600200" y="8271556"/>
            <a:ext cx="268605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6307931" y="8242041"/>
            <a:ext cx="457200" cy="6096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68CFA46-6E88-4FFD-B771-9C536197177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342900" y="203200"/>
            <a:ext cx="6172200" cy="16256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24744" y="2267744"/>
            <a:ext cx="4920580" cy="576064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it-IT" sz="3200" dirty="0" err="1" smtClean="0">
                <a:solidFill>
                  <a:schemeClr val="tx1"/>
                </a:solidFill>
              </a:rPr>
              <a:t>Bernhard</a:t>
            </a:r>
            <a:r>
              <a:rPr lang="it-IT" sz="3200" dirty="0" smtClean="0">
                <a:solidFill>
                  <a:schemeClr val="tx1"/>
                </a:solidFill>
              </a:rPr>
              <a:t> </a:t>
            </a:r>
            <a:r>
              <a:rPr lang="it-IT" sz="3200" dirty="0" err="1" smtClean="0">
                <a:solidFill>
                  <a:schemeClr val="tx1"/>
                </a:solidFill>
              </a:rPr>
              <a:t>Zimmermann</a:t>
            </a:r>
            <a:endParaRPr lang="it-IT" sz="3200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it-IT" sz="1800" dirty="0" smtClean="0">
                <a:solidFill>
                  <a:schemeClr val="tx1"/>
                </a:solidFill>
                <a:latin typeface="Arno Pro" pitchFamily="18" charset="0"/>
              </a:rPr>
              <a:t>(</a:t>
            </a:r>
            <a:r>
              <a:rPr lang="it-IT" sz="1800" dirty="0" err="1" smtClean="0">
                <a:solidFill>
                  <a:schemeClr val="tx1"/>
                </a:solidFill>
                <a:latin typeface="Arno Pro" pitchFamily="18" charset="0"/>
              </a:rPr>
              <a:t>Albert-Ludwigs-Universit</a:t>
            </a:r>
            <a:r>
              <a:rPr lang="it-IT" sz="1800" dirty="0" err="1" smtClean="0">
                <a:latin typeface="Arno Pro" pitchFamily="18" charset="0"/>
              </a:rPr>
              <a:t>ät</a:t>
            </a:r>
            <a:r>
              <a:rPr lang="it-IT" sz="1800" dirty="0" smtClean="0">
                <a:latin typeface="Arno Pro" pitchFamily="18" charset="0"/>
              </a:rPr>
              <a:t>  </a:t>
            </a:r>
            <a:r>
              <a:rPr lang="it-IT" sz="1800" dirty="0" err="1" smtClean="0">
                <a:latin typeface="Arno Pro" pitchFamily="18" charset="0"/>
              </a:rPr>
              <a:t>Freiburg</a:t>
            </a:r>
            <a:r>
              <a:rPr lang="it-IT" sz="1800" dirty="0" smtClean="0">
                <a:latin typeface="Arno Pro" pitchFamily="18" charset="0"/>
              </a:rPr>
              <a:t>)</a:t>
            </a:r>
          </a:p>
          <a:p>
            <a:pPr>
              <a:spcBef>
                <a:spcPts val="0"/>
              </a:spcBef>
            </a:pPr>
            <a:endParaRPr lang="it-IT" sz="2000" dirty="0" smtClean="0">
              <a:solidFill>
                <a:schemeClr val="tx1"/>
              </a:solidFill>
              <a:latin typeface="Arno Pro" pitchFamily="18" charset="0"/>
            </a:endParaRPr>
          </a:p>
          <a:p>
            <a:pPr>
              <a:spcBef>
                <a:spcPts val="0"/>
              </a:spcBef>
            </a:pPr>
            <a:r>
              <a:rPr lang="it-IT" sz="2000" dirty="0" smtClean="0">
                <a:solidFill>
                  <a:schemeClr val="tx1"/>
                </a:solidFill>
                <a:latin typeface="Arno Pro" pitchFamily="18" charset="0"/>
              </a:rPr>
              <a:t>Tessere </a:t>
            </a:r>
            <a:r>
              <a:rPr lang="it-IT" sz="2000" dirty="0" smtClean="0">
                <a:solidFill>
                  <a:schemeClr val="tx1"/>
                </a:solidFill>
                <a:latin typeface="Arno Pro" pitchFamily="18" charset="0"/>
              </a:rPr>
              <a:t>musive di storia letteraria.</a:t>
            </a:r>
            <a:br>
              <a:rPr lang="it-IT" sz="2000" dirty="0" smtClean="0">
                <a:solidFill>
                  <a:schemeClr val="tx1"/>
                </a:solidFill>
                <a:latin typeface="Arno Pro" pitchFamily="18" charset="0"/>
              </a:rPr>
            </a:br>
            <a:r>
              <a:rPr lang="it-IT" sz="2000" dirty="0" smtClean="0">
                <a:solidFill>
                  <a:schemeClr val="tx1"/>
                </a:solidFill>
                <a:latin typeface="Arno Pro" pitchFamily="18" charset="0"/>
              </a:rPr>
              <a:t>Riflessioni di metodo sull'approccio a frammenti </a:t>
            </a:r>
          </a:p>
          <a:p>
            <a:pPr>
              <a:spcBef>
                <a:spcPts val="0"/>
              </a:spcBef>
            </a:pPr>
            <a:r>
              <a:rPr lang="it-IT" sz="2000" dirty="0" smtClean="0">
                <a:solidFill>
                  <a:schemeClr val="tx1"/>
                </a:solidFill>
                <a:latin typeface="Arno Pro" pitchFamily="18" charset="0"/>
              </a:rPr>
              <a:t>drammatici (Eschilo, </a:t>
            </a:r>
            <a:r>
              <a:rPr lang="it-IT" sz="2000" i="1" dirty="0" err="1" smtClean="0">
                <a:solidFill>
                  <a:schemeClr val="tx1"/>
                </a:solidFill>
                <a:latin typeface="Arno Pro" pitchFamily="18" charset="0"/>
              </a:rPr>
              <a:t>Palamede</a:t>
            </a:r>
            <a:r>
              <a:rPr lang="it-IT" sz="2000" dirty="0" smtClean="0">
                <a:solidFill>
                  <a:schemeClr val="tx1"/>
                </a:solidFill>
                <a:latin typeface="Arno Pro" pitchFamily="18" charset="0"/>
              </a:rPr>
              <a:t>)</a:t>
            </a:r>
          </a:p>
          <a:p>
            <a:pPr>
              <a:spcBef>
                <a:spcPts val="0"/>
              </a:spcBef>
            </a:pPr>
            <a:endParaRPr lang="it-IT" sz="1600" dirty="0" smtClean="0">
              <a:solidFill>
                <a:schemeClr val="tx1"/>
              </a:solidFill>
              <a:latin typeface="Arno Pro" pitchFamily="18" charset="0"/>
            </a:endParaRPr>
          </a:p>
          <a:p>
            <a:pPr>
              <a:spcBef>
                <a:spcPts val="0"/>
              </a:spcBef>
            </a:pPr>
            <a:r>
              <a:rPr lang="it-IT" sz="1600" dirty="0" smtClean="0">
                <a:solidFill>
                  <a:schemeClr val="tx1"/>
                </a:solidFill>
                <a:latin typeface="Arno Pro" pitchFamily="18" charset="0"/>
              </a:rPr>
              <a:t>Giovedì </a:t>
            </a:r>
            <a:r>
              <a:rPr lang="it-IT" sz="1600" dirty="0" smtClean="0">
                <a:solidFill>
                  <a:schemeClr val="tx1"/>
                </a:solidFill>
                <a:latin typeface="Arno Pro" pitchFamily="18" charset="0"/>
              </a:rPr>
              <a:t>15 novembre - Aula F, h. 11.00</a:t>
            </a:r>
            <a:endParaRPr lang="it-IT" sz="1600" dirty="0">
              <a:solidFill>
                <a:schemeClr val="tx1"/>
              </a:solidFill>
              <a:latin typeface="Arno Pro" pitchFamily="18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92696" y="1763688"/>
            <a:ext cx="5866978" cy="1368151"/>
          </a:xfrm>
        </p:spPr>
        <p:txBody>
          <a:bodyPr>
            <a:noAutofit/>
          </a:bodyPr>
          <a:lstStyle/>
          <a:p>
            <a:r>
              <a:rPr lang="it-IT" sz="2000" dirty="0">
                <a:latin typeface="Arno Pro" pitchFamily="18" charset="0"/>
              </a:rPr>
              <a:t/>
            </a:r>
            <a:br>
              <a:rPr lang="it-IT" sz="2000" dirty="0">
                <a:latin typeface="Arno Pro" pitchFamily="18" charset="0"/>
              </a:rPr>
            </a:br>
            <a:r>
              <a:rPr lang="it-IT" sz="2000" dirty="0" smtClean="0">
                <a:latin typeface="Arno Pro" pitchFamily="18" charset="0"/>
              </a:rPr>
              <a:t/>
            </a:r>
            <a:br>
              <a:rPr lang="it-IT" sz="2000" dirty="0" smtClean="0">
                <a:latin typeface="Arno Pro" pitchFamily="18" charset="0"/>
              </a:rPr>
            </a:br>
            <a:r>
              <a:rPr lang="it-IT" sz="2000" dirty="0">
                <a:latin typeface="Arno Pro" pitchFamily="18" charset="0"/>
              </a:rPr>
              <a:t/>
            </a:r>
            <a:br>
              <a:rPr lang="it-IT" sz="2000" dirty="0">
                <a:latin typeface="Arno Pro" pitchFamily="18" charset="0"/>
              </a:rPr>
            </a:br>
            <a:r>
              <a:rPr lang="it-IT" sz="2000" dirty="0" smtClean="0">
                <a:latin typeface="Arno Pro" pitchFamily="18" charset="0"/>
              </a:rPr>
              <a:t/>
            </a:r>
            <a:br>
              <a:rPr lang="it-IT" sz="2000" dirty="0" smtClean="0">
                <a:latin typeface="Arno Pro" pitchFamily="18" charset="0"/>
              </a:rPr>
            </a:br>
            <a:r>
              <a:rPr lang="it-IT" sz="2000" dirty="0" smtClean="0">
                <a:latin typeface="Arno Pro" pitchFamily="18" charset="0"/>
              </a:rPr>
              <a:t/>
            </a:r>
            <a:br>
              <a:rPr lang="it-IT" sz="2000" dirty="0" smtClean="0">
                <a:latin typeface="Arno Pro" pitchFamily="18" charset="0"/>
              </a:rPr>
            </a:br>
            <a:r>
              <a:rPr lang="it-IT" sz="2000" dirty="0" smtClean="0">
                <a:latin typeface="Arno Pro" pitchFamily="18" charset="0"/>
              </a:rPr>
              <a:t/>
            </a:r>
            <a:br>
              <a:rPr lang="it-IT" sz="2000" dirty="0" smtClean="0">
                <a:latin typeface="Arno Pro" pitchFamily="18" charset="0"/>
              </a:rPr>
            </a:br>
            <a:r>
              <a:rPr lang="it-IT" sz="2000" dirty="0" smtClean="0">
                <a:latin typeface="Arno Pro" pitchFamily="18" charset="0"/>
              </a:rPr>
              <a:t/>
            </a:r>
            <a:br>
              <a:rPr lang="it-IT" sz="2000" dirty="0" smtClean="0">
                <a:latin typeface="Arno Pro" pitchFamily="18" charset="0"/>
              </a:rPr>
            </a:br>
            <a:r>
              <a:rPr lang="it-IT" sz="2000" dirty="0" smtClean="0">
                <a:latin typeface="Arno Pro" pitchFamily="18" charset="0"/>
              </a:rPr>
              <a:t/>
            </a:r>
            <a:br>
              <a:rPr lang="it-IT" sz="2000" dirty="0" smtClean="0">
                <a:latin typeface="Arno Pro" pitchFamily="18" charset="0"/>
              </a:rPr>
            </a:br>
            <a:r>
              <a:rPr lang="it-IT" sz="2000" dirty="0" smtClean="0">
                <a:latin typeface="Arno Pro" pitchFamily="18" charset="0"/>
              </a:rPr>
              <a:t/>
            </a:r>
            <a:br>
              <a:rPr lang="it-IT" sz="2000" dirty="0" smtClean="0">
                <a:latin typeface="Arno Pro" pitchFamily="18" charset="0"/>
              </a:rPr>
            </a:br>
            <a:r>
              <a:rPr lang="it-IT" sz="2000" dirty="0" smtClean="0">
                <a:latin typeface="Arno Pro" pitchFamily="18" charset="0"/>
              </a:rPr>
              <a:t/>
            </a:r>
            <a:br>
              <a:rPr lang="it-IT" sz="2000" dirty="0" smtClean="0">
                <a:latin typeface="Arno Pro" pitchFamily="18" charset="0"/>
              </a:rPr>
            </a:br>
            <a:r>
              <a:rPr lang="it-IT" sz="2000" dirty="0" smtClean="0">
                <a:latin typeface="Arno Pro" pitchFamily="18" charset="0"/>
              </a:rPr>
              <a:t/>
            </a:r>
            <a:br>
              <a:rPr lang="it-IT" sz="2000" dirty="0" smtClean="0">
                <a:latin typeface="Arno Pro" pitchFamily="18" charset="0"/>
              </a:rPr>
            </a:br>
            <a:r>
              <a:rPr lang="it-IT" sz="2000" dirty="0" smtClean="0">
                <a:latin typeface="Arno Pro" pitchFamily="18" charset="0"/>
              </a:rPr>
              <a:t/>
            </a:r>
            <a:br>
              <a:rPr lang="it-IT" sz="2000" dirty="0" smtClean="0">
                <a:latin typeface="Arno Pro" pitchFamily="18" charset="0"/>
              </a:rPr>
            </a:br>
            <a:r>
              <a:rPr lang="it-IT" sz="2000" dirty="0" smtClean="0">
                <a:latin typeface="Arno Pro" pitchFamily="18" charset="0"/>
              </a:rPr>
              <a:t/>
            </a:r>
            <a:br>
              <a:rPr lang="it-IT" sz="2000" dirty="0" smtClean="0">
                <a:latin typeface="Arno Pro" pitchFamily="18" charset="0"/>
              </a:rPr>
            </a:br>
            <a:r>
              <a:rPr lang="it-IT" sz="2000" dirty="0" smtClean="0">
                <a:latin typeface="Arno Pro" pitchFamily="18" charset="0"/>
              </a:rPr>
              <a:t/>
            </a:r>
            <a:br>
              <a:rPr lang="it-IT" sz="2000" dirty="0" smtClean="0">
                <a:latin typeface="Arno Pro" pitchFamily="18" charset="0"/>
              </a:rPr>
            </a:br>
            <a:r>
              <a:rPr lang="it-IT" sz="2000" dirty="0" smtClean="0">
                <a:latin typeface="Arno Pro" pitchFamily="18" charset="0"/>
              </a:rPr>
              <a:t/>
            </a:r>
            <a:br>
              <a:rPr lang="it-IT" sz="2000" dirty="0" smtClean="0">
                <a:latin typeface="Arno Pro" pitchFamily="18" charset="0"/>
              </a:rPr>
            </a:br>
            <a:r>
              <a:rPr lang="it-IT" sz="2000" dirty="0" smtClean="0">
                <a:latin typeface="Arno Pro" pitchFamily="18" charset="0"/>
              </a:rPr>
              <a:t/>
            </a:r>
            <a:br>
              <a:rPr lang="it-IT" sz="2000" dirty="0" smtClean="0">
                <a:latin typeface="Arno Pro" pitchFamily="18" charset="0"/>
              </a:rPr>
            </a:br>
            <a:r>
              <a:rPr lang="it-IT" sz="2000" dirty="0" smtClean="0">
                <a:latin typeface="Arno Pro" pitchFamily="18" charset="0"/>
              </a:rPr>
              <a:t/>
            </a:r>
            <a:br>
              <a:rPr lang="it-IT" sz="2000" dirty="0" smtClean="0">
                <a:latin typeface="Arno Pro" pitchFamily="18" charset="0"/>
              </a:rPr>
            </a:br>
            <a:r>
              <a:rPr lang="it-IT" sz="2000" dirty="0" smtClean="0">
                <a:latin typeface="Arno Pro" pitchFamily="18" charset="0"/>
              </a:rPr>
              <a:t/>
            </a:r>
            <a:br>
              <a:rPr lang="it-IT" sz="2000" dirty="0" smtClean="0">
                <a:latin typeface="Arno Pro" pitchFamily="18" charset="0"/>
              </a:rPr>
            </a:br>
            <a:r>
              <a:rPr lang="it-IT" sz="2000" dirty="0" smtClean="0">
                <a:latin typeface="Arno Pro" pitchFamily="18" charset="0"/>
              </a:rPr>
              <a:t/>
            </a:r>
            <a:br>
              <a:rPr lang="it-IT" sz="2000" dirty="0" smtClean="0">
                <a:latin typeface="Arno Pro" pitchFamily="18" charset="0"/>
              </a:rPr>
            </a:br>
            <a:r>
              <a:rPr lang="it-IT" sz="2000" dirty="0" smtClean="0">
                <a:latin typeface="Arno Pro" pitchFamily="18" charset="0"/>
              </a:rPr>
              <a:t/>
            </a:r>
            <a:br>
              <a:rPr lang="it-IT" sz="2000" dirty="0" smtClean="0">
                <a:latin typeface="Arno Pro" pitchFamily="18" charset="0"/>
              </a:rPr>
            </a:br>
            <a:r>
              <a:rPr lang="it-IT" sz="2000" dirty="0" smtClean="0">
                <a:latin typeface="Arno Pro" pitchFamily="18" charset="0"/>
              </a:rPr>
              <a:t/>
            </a:r>
            <a:br>
              <a:rPr lang="it-IT" sz="2000" dirty="0" smtClean="0">
                <a:latin typeface="Arno Pro" pitchFamily="18" charset="0"/>
              </a:rPr>
            </a:br>
            <a:r>
              <a:rPr lang="it-IT" sz="2000" dirty="0" smtClean="0">
                <a:latin typeface="Arno Pro" pitchFamily="18" charset="0"/>
              </a:rPr>
              <a:t/>
            </a:r>
            <a:br>
              <a:rPr lang="it-IT" sz="2000" dirty="0" smtClean="0">
                <a:latin typeface="Arno Pro" pitchFamily="18" charset="0"/>
              </a:rPr>
            </a:br>
            <a:r>
              <a:rPr lang="it-IT" sz="2000" dirty="0" smtClean="0">
                <a:latin typeface="Arno Pro" pitchFamily="18" charset="0"/>
              </a:rPr>
              <a:t/>
            </a:r>
            <a:br>
              <a:rPr lang="it-IT" sz="2000" dirty="0" smtClean="0">
                <a:latin typeface="Arno Pro" pitchFamily="18" charset="0"/>
              </a:rPr>
            </a:br>
            <a:r>
              <a:rPr lang="it-IT" sz="2000" dirty="0" smtClean="0">
                <a:latin typeface="Arno Pro" pitchFamily="18" charset="0"/>
              </a:rPr>
              <a:t/>
            </a:r>
            <a:br>
              <a:rPr lang="it-IT" sz="2000" dirty="0" smtClean="0">
                <a:latin typeface="Arno Pro" pitchFamily="18" charset="0"/>
              </a:rPr>
            </a:br>
            <a:r>
              <a:rPr lang="it-IT" sz="2000" dirty="0" smtClean="0">
                <a:latin typeface="Arno Pro" pitchFamily="18" charset="0"/>
              </a:rPr>
              <a:t/>
            </a:r>
            <a:br>
              <a:rPr lang="it-IT" sz="2000" dirty="0" smtClean="0">
                <a:latin typeface="Arno Pro" pitchFamily="18" charset="0"/>
              </a:rPr>
            </a:br>
            <a:r>
              <a:rPr lang="it-IT" sz="2000" dirty="0" smtClean="0">
                <a:latin typeface="Arno Pro" pitchFamily="18" charset="0"/>
              </a:rPr>
              <a:t/>
            </a:r>
            <a:br>
              <a:rPr lang="it-IT" sz="2000" dirty="0" smtClean="0">
                <a:latin typeface="Arno Pro" pitchFamily="18" charset="0"/>
              </a:rPr>
            </a:br>
            <a:r>
              <a:rPr lang="it-IT" sz="2000" dirty="0" smtClean="0">
                <a:latin typeface="Arno Pro" pitchFamily="18" charset="0"/>
              </a:rPr>
              <a:t/>
            </a:r>
            <a:br>
              <a:rPr lang="it-IT" sz="2000" dirty="0" smtClean="0">
                <a:latin typeface="Arno Pro" pitchFamily="18" charset="0"/>
              </a:rPr>
            </a:br>
            <a:r>
              <a:rPr lang="it-IT" sz="2000" dirty="0" smtClean="0">
                <a:latin typeface="Arno Pro" pitchFamily="18" charset="0"/>
              </a:rPr>
              <a:t/>
            </a:r>
            <a:br>
              <a:rPr lang="it-IT" sz="2000" dirty="0" smtClean="0">
                <a:latin typeface="Arno Pro" pitchFamily="18" charset="0"/>
              </a:rPr>
            </a:br>
            <a:r>
              <a:rPr lang="it-IT" sz="2000" dirty="0" smtClean="0">
                <a:latin typeface="Arno Pro" pitchFamily="18" charset="0"/>
              </a:rPr>
              <a:t/>
            </a:r>
            <a:br>
              <a:rPr lang="it-IT" sz="2000" dirty="0" smtClean="0">
                <a:latin typeface="Arno Pro" pitchFamily="18" charset="0"/>
              </a:rPr>
            </a:br>
            <a:r>
              <a:rPr lang="it-IT" sz="2000" dirty="0" smtClean="0">
                <a:latin typeface="Arno Pro" pitchFamily="18" charset="0"/>
              </a:rPr>
              <a:t/>
            </a:r>
            <a:br>
              <a:rPr lang="it-IT" sz="2000" dirty="0" smtClean="0">
                <a:latin typeface="Arno Pro" pitchFamily="18" charset="0"/>
              </a:rPr>
            </a:br>
            <a:r>
              <a:rPr lang="it-IT" sz="2000" dirty="0" smtClean="0">
                <a:latin typeface="Arno Pro" pitchFamily="18" charset="0"/>
              </a:rPr>
              <a:t/>
            </a:r>
            <a:br>
              <a:rPr lang="it-IT" sz="2000" dirty="0" smtClean="0">
                <a:latin typeface="Arno Pro" pitchFamily="18" charset="0"/>
              </a:rPr>
            </a:br>
            <a:r>
              <a:rPr lang="it-IT" sz="2000" dirty="0" smtClean="0">
                <a:latin typeface="Arno Pro" pitchFamily="18" charset="0"/>
              </a:rPr>
              <a:t/>
            </a:r>
            <a:br>
              <a:rPr lang="it-IT" sz="2000" dirty="0" smtClean="0">
                <a:latin typeface="Arno Pro" pitchFamily="18" charset="0"/>
              </a:rPr>
            </a:br>
            <a:r>
              <a:rPr lang="it-IT" sz="2000" dirty="0" smtClean="0">
                <a:latin typeface="Arno Pro" pitchFamily="18" charset="0"/>
              </a:rPr>
              <a:t/>
            </a:r>
            <a:br>
              <a:rPr lang="it-IT" sz="2000" dirty="0" smtClean="0">
                <a:latin typeface="Arno Pro" pitchFamily="18" charset="0"/>
              </a:rPr>
            </a:br>
            <a:r>
              <a:rPr lang="it-IT" sz="2000" dirty="0" smtClean="0">
                <a:latin typeface="Arno Pro" pitchFamily="18" charset="0"/>
              </a:rPr>
              <a:t/>
            </a:r>
            <a:br>
              <a:rPr lang="it-IT" sz="2000" dirty="0" smtClean="0">
                <a:latin typeface="Arno Pro" pitchFamily="18" charset="0"/>
              </a:rPr>
            </a:br>
            <a:r>
              <a:rPr lang="it-IT" sz="2000" dirty="0" smtClean="0">
                <a:latin typeface="Arno Pro" pitchFamily="18" charset="0"/>
              </a:rPr>
              <a:t/>
            </a:r>
            <a:br>
              <a:rPr lang="it-IT" sz="2000" dirty="0" smtClean="0">
                <a:latin typeface="Arno Pro" pitchFamily="18" charset="0"/>
              </a:rPr>
            </a:br>
            <a:r>
              <a:rPr lang="it-IT" sz="2000" dirty="0" smtClean="0">
                <a:latin typeface="Arno Pro" pitchFamily="18" charset="0"/>
              </a:rPr>
              <a:t/>
            </a:r>
            <a:br>
              <a:rPr lang="it-IT" sz="2000" dirty="0" smtClean="0">
                <a:latin typeface="Arno Pro" pitchFamily="18" charset="0"/>
              </a:rPr>
            </a:br>
            <a:r>
              <a:rPr lang="it-IT" sz="2000" dirty="0" smtClean="0">
                <a:latin typeface="Arno Pro" pitchFamily="18" charset="0"/>
              </a:rPr>
              <a:t/>
            </a:r>
            <a:br>
              <a:rPr lang="it-IT" sz="2000" dirty="0" smtClean="0">
                <a:latin typeface="Arno Pro" pitchFamily="18" charset="0"/>
              </a:rPr>
            </a:br>
            <a:r>
              <a:rPr lang="it-IT" sz="2000" dirty="0" smtClean="0">
                <a:latin typeface="Arno Pro" pitchFamily="18" charset="0"/>
              </a:rPr>
              <a:t/>
            </a:r>
            <a:br>
              <a:rPr lang="it-IT" sz="2000" dirty="0" smtClean="0">
                <a:latin typeface="Arno Pro" pitchFamily="18" charset="0"/>
              </a:rPr>
            </a:br>
            <a:r>
              <a:rPr lang="it-IT" sz="2000" dirty="0" smtClean="0">
                <a:latin typeface="Arno Pro" pitchFamily="18" charset="0"/>
              </a:rPr>
              <a:t/>
            </a:r>
            <a:br>
              <a:rPr lang="it-IT" sz="2000" dirty="0" smtClean="0">
                <a:latin typeface="Arno Pro" pitchFamily="18" charset="0"/>
              </a:rPr>
            </a:br>
            <a:r>
              <a:rPr lang="it-IT" sz="2000" dirty="0" smtClean="0">
                <a:latin typeface="Arno Pro" pitchFamily="18" charset="0"/>
              </a:rPr>
              <a:t/>
            </a:r>
            <a:br>
              <a:rPr lang="it-IT" sz="2000" dirty="0" smtClean="0">
                <a:latin typeface="Arno Pro" pitchFamily="18" charset="0"/>
              </a:rPr>
            </a:br>
            <a:r>
              <a:rPr lang="it-IT" sz="2000" dirty="0" smtClean="0">
                <a:latin typeface="Arno Pro" pitchFamily="18" charset="0"/>
              </a:rPr>
              <a:t/>
            </a:r>
            <a:br>
              <a:rPr lang="it-IT" sz="2000" dirty="0" smtClean="0">
                <a:latin typeface="Arno Pro" pitchFamily="18" charset="0"/>
              </a:rPr>
            </a:br>
            <a:r>
              <a:rPr lang="it-IT" sz="2000" dirty="0" smtClean="0">
                <a:latin typeface="Arno Pro" pitchFamily="18" charset="0"/>
              </a:rPr>
              <a:t/>
            </a:r>
            <a:br>
              <a:rPr lang="it-IT" sz="2000" dirty="0" smtClean="0">
                <a:latin typeface="Arno Pro" pitchFamily="18" charset="0"/>
              </a:rPr>
            </a:br>
            <a:r>
              <a:rPr lang="it-IT" sz="2000" dirty="0" smtClean="0">
                <a:latin typeface="Arno Pro" pitchFamily="18" charset="0"/>
              </a:rPr>
              <a:t/>
            </a:r>
            <a:br>
              <a:rPr lang="it-IT" sz="2000" dirty="0" smtClean="0">
                <a:latin typeface="Arno Pro" pitchFamily="18" charset="0"/>
              </a:rPr>
            </a:br>
            <a:r>
              <a:rPr lang="it-IT" sz="2000" dirty="0" smtClean="0">
                <a:latin typeface="Arno Pro" pitchFamily="18" charset="0"/>
              </a:rPr>
              <a:t/>
            </a:r>
            <a:br>
              <a:rPr lang="it-IT" sz="2000" dirty="0" smtClean="0">
                <a:latin typeface="Arno Pro" pitchFamily="18" charset="0"/>
              </a:rPr>
            </a:br>
            <a:r>
              <a:rPr lang="it-IT" sz="2000" dirty="0" smtClean="0">
                <a:solidFill>
                  <a:schemeClr val="bg1"/>
                </a:solidFill>
                <a:latin typeface="Arno Pro" pitchFamily="18" charset="0"/>
              </a:rPr>
              <a:t>I </a:t>
            </a:r>
            <a:r>
              <a:rPr lang="it-IT" sz="2000" dirty="0" err="1" smtClean="0">
                <a:solidFill>
                  <a:schemeClr val="bg1"/>
                </a:solidFill>
                <a:latin typeface="Arno Pro" pitchFamily="18" charset="0"/>
              </a:rPr>
              <a:t>I</a:t>
            </a:r>
            <a:r>
              <a:rPr lang="it-IT" sz="2000" dirty="0" smtClean="0">
                <a:solidFill>
                  <a:schemeClr val="bg1"/>
                </a:solidFill>
                <a:latin typeface="Arno Pro" pitchFamily="18" charset="0"/>
              </a:rPr>
              <a:t> Ciclo di Seminari –Il testo e la sua interpretazione: seminari di letteratura greca</a:t>
            </a:r>
            <a:br>
              <a:rPr lang="it-IT" sz="2000" dirty="0" smtClean="0">
                <a:solidFill>
                  <a:schemeClr val="bg1"/>
                </a:solidFill>
                <a:latin typeface="Arno Pro" pitchFamily="18" charset="0"/>
              </a:rPr>
            </a:br>
            <a:r>
              <a:rPr lang="it-IT" sz="2000" dirty="0" smtClean="0">
                <a:latin typeface="Arno Pro" pitchFamily="18" charset="0"/>
              </a:rPr>
              <a:t/>
            </a:r>
            <a:br>
              <a:rPr lang="it-IT" sz="2000" dirty="0" smtClean="0">
                <a:latin typeface="Arno Pro" pitchFamily="18" charset="0"/>
              </a:rPr>
            </a:br>
            <a:endParaRPr lang="it-IT" sz="2000" dirty="0">
              <a:latin typeface="Arno Pro" pitchFamily="18" charset="0"/>
            </a:endParaRPr>
          </a:p>
        </p:txBody>
      </p:sp>
      <p:pic>
        <p:nvPicPr>
          <p:cNvPr id="5" name="Immagine 4" descr="logosit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32856" y="323528"/>
            <a:ext cx="2400268" cy="1440160"/>
          </a:xfrm>
          <a:prstGeom prst="rect">
            <a:avLst/>
          </a:prstGeom>
        </p:spPr>
      </p:pic>
      <p:pic>
        <p:nvPicPr>
          <p:cNvPr id="9" name="Immagine 8" descr="dsu-italy.jp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797152" y="395536"/>
            <a:ext cx="1752600" cy="1133475"/>
          </a:xfrm>
          <a:prstGeom prst="flowChartDocument">
            <a:avLst/>
          </a:prstGeom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softEdge rad="12700"/>
          </a:effectLst>
        </p:spPr>
      </p:pic>
      <p:pic>
        <p:nvPicPr>
          <p:cNvPr id="7" name="Immagine 6" descr="cratere corinzio 2 vaticano particolare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6712" y="5436096"/>
            <a:ext cx="5589240" cy="3120418"/>
          </a:xfrm>
          <a:prstGeom prst="rect">
            <a:avLst/>
          </a:prstGeom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152400" dist="317500" dir="5400000" sx="90000" sy="-19000" rotWithShape="0">
              <a:prstClr val="black">
                <a:alpha val="15000"/>
              </a:prstClr>
            </a:outerShdw>
            <a:softEdge rad="112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a">
  <a:themeElements>
    <a:clrScheme name="Univers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rta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rta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69</TotalTime>
  <Words>12</Words>
  <Application>Microsoft Office PowerPoint</Application>
  <PresentationFormat>Presentazione su schermo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Carta</vt:lpstr>
      <vt:lpstr>                                            I I Ciclo di Seminari –Il testo e la sua interpretazione: seminari di letteratura greca  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Ciclo di Seminari –Il testo e la sua interpretazione: seminari di letteratura greca</dc:title>
  <dc:creator>Daniela</dc:creator>
  <cp:lastModifiedBy>Daniela</cp:lastModifiedBy>
  <cp:revision>14</cp:revision>
  <dcterms:created xsi:type="dcterms:W3CDTF">2017-09-28T22:37:32Z</dcterms:created>
  <dcterms:modified xsi:type="dcterms:W3CDTF">2018-11-08T07:34:42Z</dcterms:modified>
</cp:coreProperties>
</file>