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7102475" cy="102330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80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BCA16E-9CC8-4466-BAFD-1D033C586721}" type="datetimeFigureOut">
              <a:rPr lang="it-IT" smtClean="0"/>
              <a:pPr/>
              <a:t>08/11/2018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8CFA46-6E88-4FFD-B771-9C53619717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24744" y="2267744"/>
            <a:ext cx="4920580" cy="57606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sz="3200" dirty="0" err="1" smtClean="0">
                <a:solidFill>
                  <a:schemeClr val="tx1"/>
                </a:solidFill>
              </a:rPr>
              <a:t>Bernhard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r>
              <a:rPr lang="it-IT" sz="3200" dirty="0" err="1" smtClean="0">
                <a:solidFill>
                  <a:schemeClr val="tx1"/>
                </a:solidFill>
              </a:rPr>
              <a:t>Zimmermann</a:t>
            </a:r>
            <a:endParaRPr lang="it-IT" sz="32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  <a:latin typeface="Arno Pro" pitchFamily="18" charset="0"/>
              </a:rPr>
              <a:t>(</a:t>
            </a:r>
            <a:r>
              <a:rPr lang="it-IT" sz="1800" dirty="0" err="1" smtClean="0">
                <a:solidFill>
                  <a:schemeClr val="tx1"/>
                </a:solidFill>
                <a:latin typeface="Arno Pro" pitchFamily="18" charset="0"/>
              </a:rPr>
              <a:t>Albert-Ludwigs-Universit</a:t>
            </a:r>
            <a:r>
              <a:rPr lang="it-IT" sz="1800" dirty="0" err="1" smtClean="0">
                <a:latin typeface="Arno Pro" pitchFamily="18" charset="0"/>
              </a:rPr>
              <a:t>ät</a:t>
            </a:r>
            <a:r>
              <a:rPr lang="it-IT" sz="1800" dirty="0" smtClean="0">
                <a:latin typeface="Arno Pro" pitchFamily="18" charset="0"/>
              </a:rPr>
              <a:t>  </a:t>
            </a:r>
            <a:r>
              <a:rPr lang="it-IT" sz="1800" dirty="0" err="1" smtClean="0">
                <a:latin typeface="Arno Pro" pitchFamily="18" charset="0"/>
              </a:rPr>
              <a:t>Freiburg</a:t>
            </a:r>
            <a:r>
              <a:rPr lang="it-IT" sz="1800" dirty="0" smtClean="0">
                <a:latin typeface="Arno Pro" pitchFamily="18" charset="0"/>
              </a:rPr>
              <a:t>)</a:t>
            </a:r>
          </a:p>
          <a:p>
            <a:pPr>
              <a:spcBef>
                <a:spcPts val="0"/>
              </a:spcBef>
            </a:pPr>
            <a:endParaRPr lang="it-IT" sz="2000" dirty="0" smtClean="0">
              <a:solidFill>
                <a:schemeClr val="tx1"/>
              </a:solidFill>
              <a:latin typeface="Arno Pro" pitchFamily="18" charset="0"/>
            </a:endParaRPr>
          </a:p>
          <a:p>
            <a:pPr>
              <a:spcBef>
                <a:spcPts val="0"/>
              </a:spcBef>
            </a:pPr>
            <a:r>
              <a:rPr lang="it-IT" sz="2000" dirty="0" smtClean="0">
                <a:solidFill>
                  <a:schemeClr val="tx1"/>
                </a:solidFill>
                <a:latin typeface="Arno Pro" pitchFamily="18" charset="0"/>
              </a:rPr>
              <a:t>Tessere </a:t>
            </a:r>
            <a:r>
              <a:rPr lang="it-IT" sz="2000" dirty="0" smtClean="0">
                <a:solidFill>
                  <a:schemeClr val="tx1"/>
                </a:solidFill>
                <a:latin typeface="Arno Pro" pitchFamily="18" charset="0"/>
              </a:rPr>
              <a:t>musive di storia letteraria.</a:t>
            </a:r>
            <a:br>
              <a:rPr lang="it-IT" sz="2000" dirty="0" smtClean="0">
                <a:solidFill>
                  <a:schemeClr val="tx1"/>
                </a:solidFill>
                <a:latin typeface="Arno Pro" pitchFamily="18" charset="0"/>
              </a:rPr>
            </a:br>
            <a:r>
              <a:rPr lang="it-IT" sz="2000" dirty="0" smtClean="0">
                <a:solidFill>
                  <a:schemeClr val="tx1"/>
                </a:solidFill>
                <a:latin typeface="Arno Pro" pitchFamily="18" charset="0"/>
              </a:rPr>
              <a:t>Riflessioni di metodo sull'approccio a frammenti </a:t>
            </a:r>
          </a:p>
          <a:p>
            <a:pPr>
              <a:spcBef>
                <a:spcPts val="0"/>
              </a:spcBef>
            </a:pPr>
            <a:r>
              <a:rPr lang="it-IT" sz="2000" dirty="0" smtClean="0">
                <a:solidFill>
                  <a:schemeClr val="tx1"/>
                </a:solidFill>
                <a:latin typeface="Arno Pro" pitchFamily="18" charset="0"/>
              </a:rPr>
              <a:t>drammatici (Eschilo, </a:t>
            </a:r>
            <a:r>
              <a:rPr lang="it-IT" sz="2000" i="1" dirty="0" err="1" smtClean="0">
                <a:solidFill>
                  <a:schemeClr val="tx1"/>
                </a:solidFill>
                <a:latin typeface="Arno Pro" pitchFamily="18" charset="0"/>
              </a:rPr>
              <a:t>Palamede</a:t>
            </a:r>
            <a:r>
              <a:rPr lang="it-IT" sz="2000" dirty="0" smtClean="0">
                <a:solidFill>
                  <a:schemeClr val="tx1"/>
                </a:solidFill>
                <a:latin typeface="Arno Pro" pitchFamily="18" charset="0"/>
              </a:rPr>
              <a:t>)</a:t>
            </a:r>
          </a:p>
          <a:p>
            <a:pPr>
              <a:spcBef>
                <a:spcPts val="0"/>
              </a:spcBef>
            </a:pPr>
            <a:endParaRPr lang="it-IT" sz="1600" dirty="0" smtClean="0">
              <a:solidFill>
                <a:schemeClr val="tx1"/>
              </a:solidFill>
              <a:latin typeface="Arno Pro" pitchFamily="18" charset="0"/>
            </a:endParaRPr>
          </a:p>
          <a:p>
            <a:pPr>
              <a:spcBef>
                <a:spcPts val="0"/>
              </a:spcBef>
            </a:pPr>
            <a:r>
              <a:rPr lang="it-IT" sz="1600" dirty="0" smtClean="0">
                <a:solidFill>
                  <a:schemeClr val="tx1"/>
                </a:solidFill>
                <a:latin typeface="Arno Pro" pitchFamily="18" charset="0"/>
              </a:rPr>
              <a:t>Giovedì </a:t>
            </a:r>
            <a:r>
              <a:rPr lang="it-IT" sz="1600" dirty="0" smtClean="0">
                <a:solidFill>
                  <a:schemeClr val="tx1"/>
                </a:solidFill>
                <a:latin typeface="Arno Pro" pitchFamily="18" charset="0"/>
              </a:rPr>
              <a:t>15 novembre - Aula F, h. 11.00</a:t>
            </a:r>
            <a:endParaRPr lang="it-IT" sz="1600" dirty="0">
              <a:solidFill>
                <a:schemeClr val="tx1"/>
              </a:solidFill>
              <a:latin typeface="Arno Pro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92696" y="1763688"/>
            <a:ext cx="5866978" cy="1368151"/>
          </a:xfrm>
        </p:spPr>
        <p:txBody>
          <a:bodyPr>
            <a:noAutofit/>
          </a:bodyPr>
          <a:lstStyle/>
          <a:p>
            <a:r>
              <a:rPr lang="it-IT" sz="2000" dirty="0">
                <a:latin typeface="Arno Pro" pitchFamily="18" charset="0"/>
              </a:rPr>
              <a:t/>
            </a:r>
            <a:br>
              <a:rPr lang="it-IT" sz="2000" dirty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>
                <a:latin typeface="Arno Pro" pitchFamily="18" charset="0"/>
              </a:rPr>
              <a:t/>
            </a:r>
            <a:br>
              <a:rPr lang="it-IT" sz="2000" dirty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r>
              <a:rPr lang="it-IT" sz="2000" dirty="0" smtClean="0">
                <a:solidFill>
                  <a:schemeClr val="bg1"/>
                </a:solidFill>
                <a:latin typeface="Arno Pro" pitchFamily="18" charset="0"/>
              </a:rPr>
              <a:t>I </a:t>
            </a:r>
            <a:r>
              <a:rPr lang="it-IT" sz="2000" dirty="0" err="1" smtClean="0">
                <a:solidFill>
                  <a:schemeClr val="bg1"/>
                </a:solidFill>
                <a:latin typeface="Arno Pro" pitchFamily="18" charset="0"/>
              </a:rPr>
              <a:t>I</a:t>
            </a:r>
            <a:r>
              <a:rPr lang="it-IT" sz="2000" dirty="0" smtClean="0">
                <a:solidFill>
                  <a:schemeClr val="bg1"/>
                </a:solidFill>
                <a:latin typeface="Arno Pro" pitchFamily="18" charset="0"/>
              </a:rPr>
              <a:t> Ciclo di Seminari –Il testo e la sua interpretazione: seminari di letteratura greca</a:t>
            </a:r>
            <a:br>
              <a:rPr lang="it-IT" sz="2000" dirty="0" smtClean="0">
                <a:solidFill>
                  <a:schemeClr val="bg1"/>
                </a:solidFill>
                <a:latin typeface="Arno Pro" pitchFamily="18" charset="0"/>
              </a:rPr>
            </a:br>
            <a:r>
              <a:rPr lang="it-IT" sz="2000" dirty="0" smtClean="0">
                <a:latin typeface="Arno Pro" pitchFamily="18" charset="0"/>
              </a:rPr>
              <a:t/>
            </a:r>
            <a:br>
              <a:rPr lang="it-IT" sz="2000" dirty="0" smtClean="0">
                <a:latin typeface="Arno Pro" pitchFamily="18" charset="0"/>
              </a:rPr>
            </a:br>
            <a:endParaRPr lang="it-IT" sz="2000" dirty="0">
              <a:latin typeface="Arno Pro" pitchFamily="18" charset="0"/>
            </a:endParaRPr>
          </a:p>
        </p:txBody>
      </p:sp>
      <p:pic>
        <p:nvPicPr>
          <p:cNvPr id="5" name="Immagine 4" descr="logosi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2856" y="323528"/>
            <a:ext cx="2400268" cy="1440160"/>
          </a:xfrm>
          <a:prstGeom prst="rect">
            <a:avLst/>
          </a:prstGeom>
        </p:spPr>
      </p:pic>
      <p:pic>
        <p:nvPicPr>
          <p:cNvPr id="9" name="Immagine 8" descr="dsu-italy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97152" y="395536"/>
            <a:ext cx="1752600" cy="1133475"/>
          </a:xfrm>
          <a:prstGeom prst="flowChartDocumen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softEdge rad="12700"/>
          </a:effectLst>
        </p:spPr>
      </p:pic>
      <p:pic>
        <p:nvPicPr>
          <p:cNvPr id="7" name="Immagine 6" descr="cratere corinzio 2 vaticano particolar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6712" y="5436096"/>
            <a:ext cx="5589240" cy="3120418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12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Carta</vt:lpstr>
      <vt:lpstr>                                            I I Ciclo di Seminari –Il testo e la sua interpretazione: seminari di letteratura greca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Ciclo di Seminari –Il testo e la sua interpretazione: seminari di letteratura greca</dc:title>
  <dc:creator>Daniela</dc:creator>
  <cp:lastModifiedBy>Daniela</cp:lastModifiedBy>
  <cp:revision>14</cp:revision>
  <dcterms:created xsi:type="dcterms:W3CDTF">2017-09-28T22:37:32Z</dcterms:created>
  <dcterms:modified xsi:type="dcterms:W3CDTF">2018-11-08T07:34:42Z</dcterms:modified>
</cp:coreProperties>
</file>